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06" y="3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53685;&#54633;%20&#47928;&#49436;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&#54392;&#46300;&#53580;&#53356;%20&#49464;&#48120;&#45208;%20&#48156;&#54364;&#51088;&#47308;\(20191022)%20&#44536;&#47000;&#54532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title>
      <c:tx>
        <c:rich>
          <a:bodyPr/>
          <a:lstStyle/>
          <a:p>
            <a:pPr>
              <a:defRPr sz="1200">
                <a:solidFill>
                  <a:schemeClr val="tx1"/>
                </a:solidFill>
              </a:defRPr>
            </a:pPr>
            <a:r>
              <a:rPr lang="ko-KR" altLang="en-US" sz="1200" dirty="0">
                <a:solidFill>
                  <a:schemeClr val="bg1"/>
                </a:solidFill>
              </a:rPr>
              <a:t>식물성분 대체식품에 기존 용어 사용에 대한 찬반의견</a:t>
            </a:r>
          </a:p>
        </c:rich>
      </c:tx>
      <c:layout/>
      <c:overlay val="0"/>
      <c:spPr>
        <a:solidFill>
          <a:schemeClr val="tx1"/>
        </a:solidFill>
        <a:ln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2.916789852494367E-2"/>
          <c:y val="0.29992569705124439"/>
          <c:w val="0.94166420295011266"/>
          <c:h val="0.58464036845831047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Sheet1!$A$5</c:f>
              <c:strCache>
                <c:ptCount val="1"/>
                <c:pt idx="0">
                  <c:v>채식주의자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Sheet1!$C$1:$E$2</c:f>
              <c:strCache>
                <c:ptCount val="3"/>
                <c:pt idx="0">
                  <c:v>찬성</c:v>
                </c:pt>
                <c:pt idx="1">
                  <c:v>반대</c:v>
                </c:pt>
                <c:pt idx="2">
                  <c:v>용어는 중요하지 않음</c:v>
                </c:pt>
              </c:strCache>
            </c:strRef>
          </c:cat>
          <c:val>
            <c:numRef>
              <c:f>Sheet1!$C$5:$E$5</c:f>
              <c:numCache>
                <c:formatCode>General</c:formatCode>
                <c:ptCount val="3"/>
                <c:pt idx="0">
                  <c:v>47.1</c:v>
                </c:pt>
                <c:pt idx="1">
                  <c:v>11.8</c:v>
                </c:pt>
                <c:pt idx="2">
                  <c:v>41.2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0C-4F01-9C55-ECA38C7AC2B3}"/>
            </c:ext>
          </c:extLst>
        </c:ser>
        <c:ser>
          <c:idx val="3"/>
          <c:order val="1"/>
          <c:tx>
            <c:strRef>
              <c:f>Sheet1!$A$6</c:f>
              <c:strCache>
                <c:ptCount val="1"/>
                <c:pt idx="0">
                  <c:v>준채식주의자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Sheet1!$C$1:$E$2</c:f>
              <c:strCache>
                <c:ptCount val="3"/>
                <c:pt idx="0">
                  <c:v>찬성</c:v>
                </c:pt>
                <c:pt idx="1">
                  <c:v>반대</c:v>
                </c:pt>
                <c:pt idx="2">
                  <c:v>용어는 중요하지 않음</c:v>
                </c:pt>
              </c:strCache>
            </c:strRef>
          </c:cat>
          <c:val>
            <c:numRef>
              <c:f>Sheet1!$C$6:$E$6</c:f>
              <c:numCache>
                <c:formatCode>General</c:formatCode>
                <c:ptCount val="3"/>
                <c:pt idx="0">
                  <c:v>31.5</c:v>
                </c:pt>
                <c:pt idx="1">
                  <c:v>25.4</c:v>
                </c:pt>
                <c:pt idx="2">
                  <c:v>43.1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20C-4F01-9C55-ECA38C7AC2B3}"/>
            </c:ext>
          </c:extLst>
        </c:ser>
        <c:ser>
          <c:idx val="4"/>
          <c:order val="2"/>
          <c:tx>
            <c:strRef>
              <c:f>Sheet1!$A$7</c:f>
              <c:strCache>
                <c:ptCount val="1"/>
                <c:pt idx="0">
                  <c:v>비채식주의자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Sheet1!$C$1:$E$2</c:f>
              <c:strCache>
                <c:ptCount val="3"/>
                <c:pt idx="0">
                  <c:v>찬성</c:v>
                </c:pt>
                <c:pt idx="1">
                  <c:v>반대</c:v>
                </c:pt>
                <c:pt idx="2">
                  <c:v>용어는 중요하지 않음</c:v>
                </c:pt>
              </c:strCache>
            </c:strRef>
          </c:cat>
          <c:val>
            <c:numRef>
              <c:f>Sheet1!$C$7:$E$7</c:f>
              <c:numCache>
                <c:formatCode>General</c:formatCode>
                <c:ptCount val="3"/>
                <c:pt idx="0">
                  <c:v>21</c:v>
                </c:pt>
                <c:pt idx="1">
                  <c:v>29.6</c:v>
                </c:pt>
                <c:pt idx="2">
                  <c:v>49.3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20C-4F01-9C55-ECA38C7AC2B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-177620128"/>
        <c:axId val="-167757024"/>
      </c:barChart>
      <c:catAx>
        <c:axId val="-1776201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 b="1"/>
            </a:pPr>
            <a:endParaRPr lang="ko-KR"/>
          </a:p>
        </c:txPr>
        <c:crossAx val="-167757024"/>
        <c:crosses val="autoZero"/>
        <c:auto val="1"/>
        <c:lblAlgn val="ctr"/>
        <c:lblOffset val="100"/>
        <c:noMultiLvlLbl val="0"/>
      </c:catAx>
      <c:valAx>
        <c:axId val="-1677570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77620128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100"/>
          </a:pPr>
          <a:endParaRPr lang="ko-KR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'[(20191022) 그래프.xlsx]Sheet1'!$E$36:$J$36</c:f>
              <c:strCache>
                <c:ptCount val="6"/>
                <c:pt idx="0">
                  <c:v>기타</c:v>
                </c:pt>
                <c:pt idx="1">
                  <c:v>가족 중에 채식주의자가 있어서</c:v>
                </c:pt>
                <c:pt idx="2">
                  <c:v>비위생적인 사육․도축 환경 때문에(위생/안전성)</c:v>
                </c:pt>
                <c:pt idx="3">
                  <c:v>생명체 도축의 윤리성 또는 동물 복지 문제 때문에</c:v>
                </c:pt>
                <c:pt idx="4">
                  <c:v>자원․에너지 절약과 환경 보호를 위해</c:v>
                </c:pt>
                <c:pt idx="5">
                  <c:v>건강 증진을 위해</c:v>
                </c:pt>
              </c:strCache>
            </c:strRef>
          </c:cat>
          <c:val>
            <c:numRef>
              <c:f>'[(20191022) 그래프.xlsx]Sheet1'!$E$37:$J$37</c:f>
              <c:numCache>
                <c:formatCode>General</c:formatCode>
                <c:ptCount val="6"/>
                <c:pt idx="0">
                  <c:v>3.6</c:v>
                </c:pt>
                <c:pt idx="1">
                  <c:v>1.6</c:v>
                </c:pt>
                <c:pt idx="2">
                  <c:v>14.9</c:v>
                </c:pt>
                <c:pt idx="3">
                  <c:v>20.399999999999999</c:v>
                </c:pt>
                <c:pt idx="4">
                  <c:v>25.3</c:v>
                </c:pt>
                <c:pt idx="5">
                  <c:v>34.1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2CA-4D59-9EF5-325E420556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16583408"/>
        <c:axId val="-116598640"/>
      </c:barChart>
      <c:catAx>
        <c:axId val="-11658340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noFill/>
          <a:ln w="6350" cap="flat" cmpd="sng" algn="ctr">
            <a:solidFill>
              <a:schemeClr val="tx1">
                <a:tint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-116598640"/>
        <c:crosses val="autoZero"/>
        <c:auto val="1"/>
        <c:lblAlgn val="ctr"/>
        <c:lblOffset val="100"/>
        <c:noMultiLvlLbl val="0"/>
      </c:catAx>
      <c:valAx>
        <c:axId val="-1165986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16583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30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3">
      <a:schemeClr val="dk1"/>
    </cs:effectRef>
    <cs:fontRef idx="minor">
      <a:schemeClr val="tx1"/>
    </cs:fontRef>
  </cs:dataPoint>
  <cs:dataPoint3D>
    <cs:lnRef idx="0"/>
    <cs:fillRef idx="1">
      <cs:styleClr val="auto"/>
    </cs:fillRef>
    <cs:effectRef idx="3">
      <a:schemeClr val="dk1"/>
    </cs:effectRef>
    <cs:fontRef idx="minor">
      <a:schemeClr val="tx1"/>
    </cs:fontRef>
  </cs:dataPoint3D>
  <cs:dataPointLine>
    <cs:lnRef idx="1">
      <cs:styleClr val="auto"/>
    </cs:lnRef>
    <cs:lineWidthScale>7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3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 mods="ignoreCSTransforms">
      <cs:styleClr val="0">
        <a:shade val="25000"/>
      </cs:styleClr>
    </cs:fillRef>
    <cs:effectRef idx="3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 mods="ignoreCSTransforms">
      <cs:styleClr val="0">
        <a:tint val="25000"/>
      </cs:styleClr>
    </cs:fillRef>
    <cs:effectRef idx="3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C9E1F0-665D-4A74-9B8B-C0CE182FA4D0}" type="datetimeFigureOut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204E7D-AE4D-4C8D-A898-19A1D5E837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2122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BECF76BD-73CA-43F1-A070-4A24427C5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F7FAAAD0-270E-41C8-BEBD-A04936DB6C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95E59B5E-E28D-4FC2-86BF-EE9C86B9C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2FA56-A596-4B92-BDA0-94F57F6912D2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7F47FDDF-1BD0-4D3C-BC3C-79233BC9D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A5692044-4A6D-4C87-9835-47E5D7C0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76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C6C7D28A-D6F5-478E-88F0-5C1554DD0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1584B578-0FBC-47EE-AD06-0FD7BAFE41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00CA2BCC-0A18-4069-B265-76EF4751F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8D67A-5088-40D9-84D9-7B8E55AAF610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1B99B9-7568-4647-90EF-476EA9B57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8C6D5633-E547-4F8F-9131-7D6EE2934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8449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44B24B-7BF1-4E5D-AD61-51EB2ED7B9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0ABBE49D-C579-4057-AF6A-D4F4C5BC2E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70148AB2-9152-4AB7-9CDA-2E56A1342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4C98-29BC-40E1-97E6-A6948FADD7C8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B8CF0A34-D69C-4287-9EDC-2DCFDD8F2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429A668C-8019-44AA-9CDF-C920533A4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0951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99F17596-0651-41F2-86B0-6D72CE49C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0F1F2EE7-1D3F-4D4A-9829-CC523437BB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C7AFC97B-7BC7-41DA-9059-6412862459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34F5A809-7997-491C-97BE-C3B5C4D2C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EC434-C250-4202-A08A-44094781C066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CC98A3F0-16DD-4CA8-A820-F9C1B5D64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435CBCF2-83EE-4AD0-9F8B-49FDE4E1D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C4A7687-8174-4AD8-810C-1213920E39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D76662DF-1193-4B07-91AC-E578CA2B23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xmlns="" id="{13DDE64F-9AFD-4075-8720-11E6CD9A8C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xmlns="" id="{63EC58E2-B6EF-4033-8A5B-98F142FCB0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xmlns="" id="{79D92B36-832F-45FB-A23E-001B240433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xmlns="" id="{908E438C-37CC-4AF0-A981-1BD0E237B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85C98-7A8D-492C-9532-B1A65684D0D0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xmlns="" id="{5DF58821-DCCF-41B3-9894-C2EF96DBE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xmlns="" id="{CEAE37BE-A973-43C9-90E9-AD4AD004A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6464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2D281F9F-F6D3-44AF-B3E8-D1152A768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8F7B9190-0C47-4504-A149-08593E35D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74CA5-3CAD-40FB-BE16-B85FE6DF9035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5A64C30B-834B-450B-BB4B-1EB5E68EA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0CFD3A85-A047-451F-809F-A8FFF564C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970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xmlns="" id="{0F18766A-370A-46C9-A2D3-59C19C324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B34-581C-44A0-8FEA-7345BFD4EC20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xmlns="" id="{F1DCA9F4-6C05-4CF6-B689-26C2EBBFF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A1B5C997-6F1E-4421-91B0-DC0AEF707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62443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15036356-8FDC-4BF4-9651-799F0EFFF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xmlns="" id="{43E0AB4A-4B5B-43D1-9965-2ABDD8ADAC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71AE18AE-85BC-4649-9181-AB52A826ED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B747F96D-2FDE-44BB-9E21-0B33DEF86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03F92-F6CD-41F2-A779-7DDB1603DB99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8A918467-8647-4360-AEEC-8E9D14BE6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74454FE8-6D4C-4598-AE4E-E2BDF1804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0312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4C0DDB75-D8CB-4B4C-B726-8ACCE059D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xmlns="" id="{2FDBD9BD-0206-4CB8-BEE3-A373EE6413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xmlns="" id="{1F2ECDD2-985F-409C-9BE4-F18D34C8AD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xmlns="" id="{3398098C-42FC-41D8-A3F8-46792D1C0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FC4D7-8ED2-452F-B4AC-7F4566B7458C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xmlns="" id="{CB857756-4EC1-4A6A-AB77-2F1979FDF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xmlns="" id="{88415A85-1BCB-49A3-84A0-C6628B505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9820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xmlns="" id="{34F8F28E-4B31-4672-BFC4-2525D3F21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DDC97748-09FE-4AB0-ABCD-B5C4F53F3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F7CA8BB-6F70-4E87-87FD-EC0014BA3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1CBA5-80D9-45DC-B712-855C7054188C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78BD42E-CA45-469A-890A-8C678FBB3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0DC437A4-6EFE-44B4-ADA4-BDB82A7F7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8188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xmlns="" id="{98AD12A7-A830-4F31-B710-564BCA4A9D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xmlns="" id="{602ADB4F-9FE3-48D3-9869-86AC5440FA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31D88A32-09B7-4E82-BC13-C554F7006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EB20F-94D3-4A8C-8068-AAC8BA1D63DF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11A0A047-81B7-4F45-BD46-3A27AF763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A7D88D8-0D2E-484E-B4D7-D553C3683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4096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D28C562A-B55D-49C6-BA9D-749CC71A5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6D2B4733-9076-41DC-8652-B6BC46A10A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FC0C6CEF-95C7-43C5-B88D-8A25169FB1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10888-D6CB-4341-882A-F91C01AFB588}" type="datetime1">
              <a:rPr lang="ko-KR" altLang="en-US" smtClean="0"/>
              <a:t>2021-08-25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7253BC45-4FF5-4C83-B21A-A550D9CD43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8AEE73F4-3115-4C65-9B69-C2182279DF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68224-7F07-45C3-A3A7-ABB41825F3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35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차트 5">
            <a:extLst>
              <a:ext uri="{FF2B5EF4-FFF2-40B4-BE49-F238E27FC236}">
                <a16:creationId xmlns:a16="http://schemas.microsoft.com/office/drawing/2014/main" xmlns="" id="{E8FC980B-E3B4-494A-B859-2BD871DAEA8D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3701244" y="1253899"/>
          <a:ext cx="4789512" cy="25892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0072A6FE-C0B3-4F9B-83D4-44CA9F18C6AD}"/>
              </a:ext>
            </a:extLst>
          </p:cNvPr>
          <p:cNvSpPr/>
          <p:nvPr/>
        </p:nvSpPr>
        <p:spPr>
          <a:xfrm>
            <a:off x="90571" y="1352402"/>
            <a:ext cx="37109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ko-KR" altLang="en-US" sz="1400" b="1" dirty="0"/>
              <a:t>국내의 경우 대체 축산식품 시장규모가 아직 작기 때문에 사회적 논란이 없지만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시장규모가 확대되면 기존 이해관계자인 축산업계와의 갈등이 예상됨</a:t>
            </a:r>
            <a:r>
              <a:rPr lang="en-US" altLang="ko-KR" sz="1400" b="1" dirty="0"/>
              <a:t>. </a:t>
            </a:r>
            <a:endParaRPr lang="ko-KR" altLang="en-US" sz="1400" b="1" dirty="0"/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xmlns="" id="{193A23F4-8D4B-4048-9954-48305776C1E2}"/>
              </a:ext>
            </a:extLst>
          </p:cNvPr>
          <p:cNvSpPr txBox="1">
            <a:spLocks/>
          </p:cNvSpPr>
          <p:nvPr/>
        </p:nvSpPr>
        <p:spPr>
          <a:xfrm>
            <a:off x="44991" y="2306509"/>
            <a:ext cx="3721878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altLang="ko-KR" sz="1200" dirty="0">
                <a:solidFill>
                  <a:schemeClr val="tx1"/>
                </a:solidFill>
              </a:rPr>
              <a:t>2019</a:t>
            </a:r>
            <a:r>
              <a:rPr lang="ko-KR" altLang="en-US" sz="1200" dirty="0">
                <a:solidFill>
                  <a:schemeClr val="tx1"/>
                </a:solidFill>
              </a:rPr>
              <a:t>년 국내 소비자 조사 결과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용어는 중요하지 않다는 비중이 가장 높아</a:t>
            </a:r>
            <a:endParaRPr lang="en-US" altLang="ko-KR" sz="12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ko-KR" altLang="en-US" sz="1200" dirty="0">
                <a:solidFill>
                  <a:schemeClr val="tx1"/>
                </a:solidFill>
              </a:rPr>
              <a:t>한편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 err="1">
                <a:solidFill>
                  <a:schemeClr val="tx1"/>
                </a:solidFill>
              </a:rPr>
              <a:t>비채식주의자는</a:t>
            </a:r>
            <a:r>
              <a:rPr lang="ko-KR" altLang="en-US" sz="1200" dirty="0">
                <a:solidFill>
                  <a:schemeClr val="tx1"/>
                </a:solidFill>
              </a:rPr>
              <a:t> 찬성보다 반대하는 의견이 높아 논란 소지 존재</a:t>
            </a:r>
            <a:endParaRPr lang="en-US" altLang="ko-KR" sz="1200" dirty="0">
              <a:solidFill>
                <a:schemeClr val="tx1"/>
              </a:solidFill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xmlns="" id="{859836C7-2109-4BAB-A5DC-B1229DB2FEA3}"/>
              </a:ext>
            </a:extLst>
          </p:cNvPr>
          <p:cNvSpPr/>
          <p:nvPr/>
        </p:nvSpPr>
        <p:spPr>
          <a:xfrm>
            <a:off x="4826705" y="2664874"/>
            <a:ext cx="432048" cy="360040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xmlns="" id="{0E73B563-E9E0-4C4D-8B1F-C092556D928A}"/>
              </a:ext>
            </a:extLst>
          </p:cNvPr>
          <p:cNvSpPr/>
          <p:nvPr/>
        </p:nvSpPr>
        <p:spPr>
          <a:xfrm>
            <a:off x="6318589" y="2497108"/>
            <a:ext cx="432048" cy="324036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D354340-CDEC-44B3-BBCB-C39E30BE6079}"/>
              </a:ext>
            </a:extLst>
          </p:cNvPr>
          <p:cNvSpPr txBox="1"/>
          <p:nvPr/>
        </p:nvSpPr>
        <p:spPr>
          <a:xfrm>
            <a:off x="3785725" y="3931833"/>
            <a:ext cx="4051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/>
              <a:t>주</a:t>
            </a:r>
            <a:r>
              <a:rPr lang="en-US" altLang="ko-KR" sz="900" dirty="0"/>
              <a:t>: </a:t>
            </a:r>
            <a:r>
              <a:rPr lang="ko-KR" altLang="en-US" sz="900" dirty="0"/>
              <a:t>한국농촌경제연구원 소비자 </a:t>
            </a:r>
            <a:r>
              <a:rPr lang="en-US" altLang="ko-KR" sz="900" dirty="0"/>
              <a:t>1,000</a:t>
            </a:r>
            <a:r>
              <a:rPr lang="ko-KR" altLang="en-US" sz="900" dirty="0"/>
              <a:t>명 조사</a:t>
            </a:r>
            <a:r>
              <a:rPr lang="en-US" altLang="ko-KR" sz="900" dirty="0"/>
              <a:t>(2019.9.15-10.4)</a:t>
            </a:r>
          </a:p>
          <a:p>
            <a:r>
              <a:rPr lang="ko-KR" altLang="en-US" sz="900" dirty="0"/>
              <a:t>자료</a:t>
            </a:r>
            <a:r>
              <a:rPr lang="en-US" altLang="ko-KR" sz="900" dirty="0"/>
              <a:t>: </a:t>
            </a:r>
            <a:r>
              <a:rPr lang="ko-KR" altLang="en-US" sz="900" dirty="0" err="1"/>
              <a:t>박미성</a:t>
            </a:r>
            <a:r>
              <a:rPr lang="ko-KR" altLang="en-US" sz="900" dirty="0"/>
              <a:t> 외</a:t>
            </a:r>
            <a:r>
              <a:rPr lang="en-US" altLang="ko-KR" sz="900" dirty="0"/>
              <a:t>(2019) </a:t>
            </a:r>
            <a:r>
              <a:rPr lang="ko-KR" altLang="en-US" sz="900" dirty="0"/>
              <a:t>식품산업의 </a:t>
            </a:r>
            <a:r>
              <a:rPr lang="ko-KR" altLang="en-US" sz="900" dirty="0" err="1"/>
              <a:t>푸드테크</a:t>
            </a:r>
            <a:r>
              <a:rPr lang="ko-KR" altLang="en-US" sz="900" dirty="0"/>
              <a:t> 적용 실태와 과제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432C0D7-B024-48D5-A6E0-AFD0ACCD1225}"/>
              </a:ext>
            </a:extLst>
          </p:cNvPr>
          <p:cNvSpPr txBox="1"/>
          <p:nvPr/>
        </p:nvSpPr>
        <p:spPr>
          <a:xfrm>
            <a:off x="4094417" y="1797583"/>
            <a:ext cx="3680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(%)</a:t>
            </a:r>
            <a:endParaRPr lang="ko-KR" altLang="en-US" sz="1000" dirty="0"/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xmlns="" id="{C5C9C974-A62E-40C0-8348-49DE27AF97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455602" y="1449709"/>
          <a:ext cx="3649210" cy="1967628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1125905">
                  <a:extLst>
                    <a:ext uri="{9D8B030D-6E8A-4147-A177-3AD203B41FA5}">
                      <a16:colId xmlns:a16="http://schemas.microsoft.com/office/drawing/2014/main" xmlns="" val="3702381041"/>
                    </a:ext>
                  </a:extLst>
                </a:gridCol>
                <a:gridCol w="894336">
                  <a:extLst>
                    <a:ext uri="{9D8B030D-6E8A-4147-A177-3AD203B41FA5}">
                      <a16:colId xmlns:a16="http://schemas.microsoft.com/office/drawing/2014/main" xmlns="" val="2856949113"/>
                    </a:ext>
                  </a:extLst>
                </a:gridCol>
                <a:gridCol w="582915">
                  <a:extLst>
                    <a:ext uri="{9D8B030D-6E8A-4147-A177-3AD203B41FA5}">
                      <a16:colId xmlns:a16="http://schemas.microsoft.com/office/drawing/2014/main" xmlns="" val="2996107271"/>
                    </a:ext>
                  </a:extLst>
                </a:gridCol>
                <a:gridCol w="495079">
                  <a:extLst>
                    <a:ext uri="{9D8B030D-6E8A-4147-A177-3AD203B41FA5}">
                      <a16:colId xmlns:a16="http://schemas.microsoft.com/office/drawing/2014/main" xmlns="" val="438085174"/>
                    </a:ext>
                  </a:extLst>
                </a:gridCol>
                <a:gridCol w="550975">
                  <a:extLst>
                    <a:ext uri="{9D8B030D-6E8A-4147-A177-3AD203B41FA5}">
                      <a16:colId xmlns:a16="http://schemas.microsoft.com/office/drawing/2014/main" xmlns="" val="878818328"/>
                    </a:ext>
                  </a:extLst>
                </a:gridCol>
              </a:tblGrid>
              <a:tr h="130461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effectLst/>
                        </a:rPr>
                        <a:t>고기가 아니므로 고기 </a:t>
                      </a:r>
                      <a:r>
                        <a:rPr lang="en-US" altLang="ko-KR" sz="1100" kern="0" spc="0" dirty="0">
                          <a:effectLst/>
                        </a:rPr>
                        <a:t>(meat) </a:t>
                      </a:r>
                      <a:r>
                        <a:rPr lang="ko-KR" altLang="en-US" sz="1100" kern="0" spc="0" dirty="0">
                          <a:effectLst/>
                        </a:rPr>
                        <a:t>또는 고기 </a:t>
                      </a:r>
                      <a:r>
                        <a:rPr lang="en-US" altLang="ko-KR" sz="1100" kern="0" spc="0" dirty="0">
                          <a:effectLst/>
                        </a:rPr>
                        <a:t>(</a:t>
                      </a:r>
                      <a:r>
                        <a:rPr lang="ko-KR" altLang="en-US" sz="1100" kern="0" spc="0" dirty="0">
                          <a:effectLst/>
                        </a:rPr>
                        <a:t>肉</a:t>
                      </a:r>
                      <a:r>
                        <a:rPr lang="en-US" altLang="ko-KR" sz="1100" kern="0" spc="0" dirty="0">
                          <a:effectLst/>
                        </a:rPr>
                        <a:t>) </a:t>
                      </a:r>
                      <a:r>
                        <a:rPr lang="ko-KR" altLang="en-US" sz="1100" kern="0" spc="0" dirty="0">
                          <a:effectLst/>
                        </a:rPr>
                        <a:t>이라는 표현은 적합하지 않다</a:t>
                      </a:r>
                      <a:r>
                        <a:rPr lang="en-US" altLang="ko-KR" sz="1100" kern="0" spc="0" dirty="0">
                          <a:effectLst/>
                        </a:rPr>
                        <a:t>(%)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14371" marR="114371" marT="57186" marB="57186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effectLst/>
                        </a:rPr>
                        <a:t>고기 </a:t>
                      </a:r>
                      <a:r>
                        <a:rPr lang="en-US" altLang="ko-KR" sz="1100" kern="0" spc="0" dirty="0">
                          <a:effectLst/>
                        </a:rPr>
                        <a:t>(meat)</a:t>
                      </a:r>
                      <a:r>
                        <a:rPr lang="ko-KR" altLang="en-US" sz="1100" kern="0" spc="0" dirty="0">
                          <a:effectLst/>
                        </a:rPr>
                        <a:t>에 비슷한 맛과 영양이 포함된다면 문제없다</a:t>
                      </a:r>
                      <a:r>
                        <a:rPr lang="en-US" altLang="ko-KR" sz="1100" kern="0" spc="0" dirty="0">
                          <a:effectLst/>
                        </a:rPr>
                        <a:t>(%)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14371" marR="114371" marT="57186" marB="57186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effectLst/>
                        </a:rPr>
                        <a:t>좀 더 신중하게 결정할 문제다</a:t>
                      </a:r>
                      <a:r>
                        <a:rPr lang="en-US" altLang="ko-KR" sz="1100" kern="0" spc="0" dirty="0">
                          <a:effectLst/>
                        </a:rPr>
                        <a:t>(%)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14371" marR="114371" marT="57186" marB="57186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effectLst/>
                        </a:rPr>
                        <a:t>잘 모르겠다</a:t>
                      </a:r>
                      <a:r>
                        <a:rPr lang="en-US" altLang="ko-KR" sz="1100" kern="0" spc="0" dirty="0">
                          <a:effectLst/>
                        </a:rPr>
                        <a:t>(%)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14371" marR="114371" marT="57186" marB="57186" anchor="ctr"/>
                </a:tc>
                <a:tc>
                  <a:txBody>
                    <a:bodyPr/>
                    <a:lstStyle/>
                    <a:p>
                      <a:pPr marL="0" marR="0" indent="0" algn="l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700" kern="0" spc="0" dirty="0">
                        <a:effectLst/>
                      </a:endParaRPr>
                    </a:p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effectLst/>
                        </a:rPr>
                        <a:t>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±¼¸²"/>
                      </a:endParaRPr>
                    </a:p>
                  </a:txBody>
                  <a:tcPr marL="114371" marR="114371" marT="57186" marB="57186" anchor="ctr"/>
                </a:tc>
                <a:extLst>
                  <a:ext uri="{0D108BD9-81ED-4DB2-BD59-A6C34878D82A}">
                    <a16:rowId xmlns:a16="http://schemas.microsoft.com/office/drawing/2014/main" xmlns="" val="2275110226"/>
                  </a:ext>
                </a:extLst>
              </a:tr>
              <a:tr h="253611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</a:rPr>
                        <a:t>43.3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±¼¸²"/>
                      </a:endParaRPr>
                    </a:p>
                  </a:txBody>
                  <a:tcPr marL="114371" marR="114371" marT="57186" marB="57186"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</a:rPr>
                        <a:t>30.1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±¼¸²"/>
                      </a:endParaRPr>
                    </a:p>
                  </a:txBody>
                  <a:tcPr marL="114371" marR="114371" marT="57186" marB="57186"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</a:rPr>
                        <a:t>23.6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±¼¸²"/>
                      </a:endParaRPr>
                    </a:p>
                  </a:txBody>
                  <a:tcPr marL="114371" marR="114371" marT="57186" marB="57186"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</a:rPr>
                        <a:t>3.0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±¼¸²"/>
                      </a:endParaRPr>
                    </a:p>
                  </a:txBody>
                  <a:tcPr marL="114371" marR="114371" marT="57186" marB="57186" anchor="ctr"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effectLst/>
                        </a:rPr>
                        <a:t>100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±¼¸²"/>
                      </a:endParaRPr>
                    </a:p>
                  </a:txBody>
                  <a:tcPr marL="114371" marR="114371" marT="57186" marB="57186" anchor="ctr"/>
                </a:tc>
                <a:extLst>
                  <a:ext uri="{0D108BD9-81ED-4DB2-BD59-A6C34878D82A}">
                    <a16:rowId xmlns:a16="http://schemas.microsoft.com/office/drawing/2014/main" xmlns="" val="4240087907"/>
                  </a:ext>
                </a:extLst>
              </a:tr>
            </a:tbl>
          </a:graphicData>
        </a:graphic>
      </p:graphicFrame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EAC904A8-7B2D-4673-BA9C-E93283366432}"/>
              </a:ext>
            </a:extLst>
          </p:cNvPr>
          <p:cNvSpPr/>
          <p:nvPr/>
        </p:nvSpPr>
        <p:spPr>
          <a:xfrm>
            <a:off x="369115" y="436227"/>
            <a:ext cx="9605395" cy="679509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</a:rPr>
              <a:t>대체식품에 기존 용어 사용에 대한 반대의견 비중 상승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(2019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29.6%→2021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43.3%)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C8B5AF19-46C0-4425-894C-09867CA218B6}"/>
              </a:ext>
            </a:extLst>
          </p:cNvPr>
          <p:cNvSpPr txBox="1"/>
          <p:nvPr/>
        </p:nvSpPr>
        <p:spPr>
          <a:xfrm>
            <a:off x="8448809" y="3473601"/>
            <a:ext cx="35017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/>
              <a:t>자료</a:t>
            </a:r>
            <a:r>
              <a:rPr lang="en-US" altLang="ko-KR" sz="900" dirty="0"/>
              <a:t>: </a:t>
            </a:r>
            <a:r>
              <a:rPr lang="ko-KR" altLang="en-US" sz="900" dirty="0"/>
              <a:t>소비자권익포럼 발표자료</a:t>
            </a:r>
            <a:r>
              <a:rPr lang="en-US" altLang="ko-KR" sz="900" dirty="0"/>
              <a:t>(2021.8.25)</a:t>
            </a:r>
            <a:endParaRPr lang="ko-KR" altLang="en-US" sz="9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35282DF0-3E7C-4D09-AC60-4C16D33F4586}"/>
              </a:ext>
            </a:extLst>
          </p:cNvPr>
          <p:cNvSpPr/>
          <p:nvPr/>
        </p:nvSpPr>
        <p:spPr>
          <a:xfrm>
            <a:off x="6231422" y="4563078"/>
            <a:ext cx="5827600" cy="2082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rgbClr val="0070C0"/>
                </a:solidFill>
                <a:latin typeface="+mn-ea"/>
              </a:rPr>
              <a:t>→ </a:t>
            </a:r>
            <a:r>
              <a:rPr lang="ko-KR" altLang="en-US" sz="1600" b="1" dirty="0">
                <a:solidFill>
                  <a:srgbClr val="0070C0"/>
                </a:solidFill>
                <a:latin typeface="+mn-ea"/>
              </a:rPr>
              <a:t>용어 반대 의견이 높아졌다는 것은 소비자와 기존 업계의 관심 증대 의미</a:t>
            </a:r>
            <a:endParaRPr lang="en-US" altLang="ko-KR" sz="1600" b="1" dirty="0">
              <a:solidFill>
                <a:srgbClr val="0070C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→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대체식품의 시장규모가 확대되면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기존 업계와의 갈등관계로 식물성제품 고기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마요 등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용어 논란 예상</a:t>
            </a:r>
            <a:endParaRPr lang="en-US" altLang="ko-KR" sz="1400" b="1" dirty="0">
              <a:solidFill>
                <a:srgbClr val="0070C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   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기존 및 새로운 식품의 용어 정의 등 법과 규제 정비</a:t>
            </a:r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 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필요</a:t>
            </a:r>
            <a:endParaRPr lang="en-US" altLang="ko-KR" sz="1400" dirty="0">
              <a:solidFill>
                <a:srgbClr val="0070C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   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해외 발생문제 및 </a:t>
            </a:r>
            <a:r>
              <a:rPr lang="ko-KR" altLang="en-US" sz="1400" b="1" dirty="0" err="1">
                <a:solidFill>
                  <a:srgbClr val="0070C0"/>
                </a:solidFill>
                <a:latin typeface="+mn-ea"/>
              </a:rPr>
              <a:t>대처법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 모니터링 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필요</a:t>
            </a:r>
            <a:endParaRPr lang="ko-KR" altLang="en-US" sz="1400" dirty="0">
              <a:solidFill>
                <a:srgbClr val="0070C0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62E6F639-F01E-406D-80E5-6BAF59054069}"/>
              </a:ext>
            </a:extLst>
          </p:cNvPr>
          <p:cNvSpPr/>
          <p:nvPr/>
        </p:nvSpPr>
        <p:spPr>
          <a:xfrm>
            <a:off x="369115" y="122045"/>
            <a:ext cx="3220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/>
              <a:t>&lt;</a:t>
            </a:r>
            <a:r>
              <a:rPr lang="ko-KR" altLang="en-US" b="1" dirty="0"/>
              <a:t>두번째 발표자료의 시사점</a:t>
            </a:r>
            <a:r>
              <a:rPr lang="en-US" altLang="ko-KR" b="1" dirty="0"/>
              <a:t>&gt;</a:t>
            </a:r>
            <a:endParaRPr lang="ko-KR" altLang="en-US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9A6D3958-016C-4C67-8EB0-CE8819719159}"/>
              </a:ext>
            </a:extLst>
          </p:cNvPr>
          <p:cNvSpPr/>
          <p:nvPr/>
        </p:nvSpPr>
        <p:spPr>
          <a:xfrm>
            <a:off x="87188" y="3429000"/>
            <a:ext cx="3721878" cy="1162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ko-KR" altLang="en-US" sz="1400" b="1" dirty="0"/>
              <a:t>미국 </a:t>
            </a:r>
            <a:r>
              <a:rPr lang="en-US" altLang="ko-KR" sz="1400" b="1" dirty="0"/>
              <a:t>Just</a:t>
            </a:r>
            <a:r>
              <a:rPr lang="ko-KR" altLang="en-US" sz="1400" b="1" dirty="0"/>
              <a:t>사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전 </a:t>
            </a:r>
            <a:r>
              <a:rPr lang="ko-KR" altLang="en-US" sz="1400" b="1" dirty="0" err="1"/>
              <a:t>햄프턴크릭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의 </a:t>
            </a:r>
            <a:r>
              <a:rPr lang="ko-KR" altLang="en-US" sz="1400" b="1" dirty="0" err="1"/>
              <a:t>식물성계란제품의</a:t>
            </a:r>
            <a:r>
              <a:rPr lang="ko-KR" altLang="en-US" sz="1400" b="1" dirty="0"/>
              <a:t> 마요네즈 표기에 대한 </a:t>
            </a:r>
            <a:r>
              <a:rPr lang="en-US" altLang="ko-KR" sz="1400" b="1" dirty="0"/>
              <a:t>Unilever</a:t>
            </a:r>
            <a:r>
              <a:rPr lang="ko-KR" altLang="en-US" sz="1400" b="1" dirty="0"/>
              <a:t>사의 소송</a:t>
            </a:r>
            <a:r>
              <a:rPr lang="en-US" altLang="ko-KR" sz="1400" b="1" dirty="0"/>
              <a:t>(2015)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US" altLang="ko-KR" sz="1400" b="1" dirty="0"/>
              <a:t>‘meat’(</a:t>
            </a:r>
            <a:r>
              <a:rPr lang="ko-KR" altLang="en-US" sz="1400" b="1" dirty="0"/>
              <a:t>고기</a:t>
            </a:r>
            <a:r>
              <a:rPr lang="en-US" altLang="ko-KR" sz="1400" b="1" dirty="0"/>
              <a:t>) </a:t>
            </a:r>
            <a:r>
              <a:rPr lang="ko-KR" altLang="en-US" sz="1400" b="1" dirty="0"/>
              <a:t>등 용어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규제</a:t>
            </a:r>
            <a:r>
              <a:rPr lang="en-US" altLang="ko-KR" sz="1400" b="1" dirty="0"/>
              <a:t>(2017-18): </a:t>
            </a:r>
            <a:r>
              <a:rPr lang="ko-KR" altLang="en-US" sz="1400" b="1" dirty="0"/>
              <a:t>독일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프랑스 등 </a:t>
            </a:r>
            <a:r>
              <a:rPr lang="en-US" altLang="ko-KR" sz="1400" b="1" dirty="0"/>
              <a:t>EU, </a:t>
            </a:r>
            <a:r>
              <a:rPr lang="ko-KR" altLang="en-US" sz="1400" b="1" dirty="0"/>
              <a:t>미국</a:t>
            </a:r>
            <a:r>
              <a:rPr lang="en-US" altLang="ko-KR" sz="1400" b="1" dirty="0"/>
              <a:t> </a:t>
            </a:r>
            <a:r>
              <a:rPr lang="ko-KR" altLang="en-US" sz="1400" b="1" dirty="0" err="1"/>
              <a:t>미주리주</a:t>
            </a:r>
            <a:endParaRPr lang="ko-KR" altLang="en-US" sz="1400" b="1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16EAE6BE-90E7-4F6C-BB12-0FFD3E0B0CA7}"/>
              </a:ext>
            </a:extLst>
          </p:cNvPr>
          <p:cNvSpPr/>
          <p:nvPr/>
        </p:nvSpPr>
        <p:spPr>
          <a:xfrm>
            <a:off x="66340" y="4757683"/>
            <a:ext cx="538196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chemeClr val="tx1"/>
                </a:solidFill>
              </a:rPr>
              <a:t>새로운 식품에 대한 안전성 관리와 표시 문제</a:t>
            </a:r>
            <a:endParaRPr lang="en-US" altLang="ko-KR" sz="1600" b="1" dirty="0">
              <a:solidFill>
                <a:schemeClr val="tx1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sz="1200" dirty="0"/>
              <a:t>세포배양고기의 세포배양과정과 </a:t>
            </a:r>
            <a:r>
              <a:rPr lang="ko-KR" altLang="en-US" sz="1200" b="1" dirty="0"/>
              <a:t>배양육</a:t>
            </a:r>
            <a:r>
              <a:rPr lang="ko-KR" altLang="en-US" sz="1200" dirty="0"/>
              <a:t>의 식품 가공과정에 대한 </a:t>
            </a:r>
            <a:r>
              <a:rPr lang="ko-KR" altLang="en-US" sz="1200" dirty="0">
                <a:solidFill>
                  <a:srgbClr val="008F92"/>
                </a:solidFill>
              </a:rPr>
              <a:t>안전성 관리감독 관할권 </a:t>
            </a:r>
            <a:r>
              <a:rPr lang="ko-KR" altLang="en-US" sz="1200" dirty="0"/>
              <a:t>문제</a:t>
            </a:r>
            <a:endParaRPr lang="en-US" altLang="ko-KR" sz="1200" dirty="0"/>
          </a:p>
          <a:p>
            <a:pPr fontAlgn="base"/>
            <a:r>
              <a:rPr lang="en-US" altLang="ko-KR" sz="1200" dirty="0"/>
              <a:t>     (</a:t>
            </a:r>
            <a:r>
              <a:rPr lang="ko-KR" altLang="en-US" sz="1200" dirty="0"/>
              <a:t>미국은 식품의약국과 농무부가 공동 관할</a:t>
            </a:r>
            <a:r>
              <a:rPr lang="en-US" altLang="ko-KR" sz="1200" dirty="0"/>
              <a:t>)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ko-KR" altLang="en-US" sz="1200" dirty="0"/>
              <a:t>식물성 고기의 원료로 이용되는 </a:t>
            </a:r>
            <a:r>
              <a:rPr lang="ko-KR" altLang="en-US" sz="1200" dirty="0">
                <a:solidFill>
                  <a:srgbClr val="008F92"/>
                </a:solidFill>
              </a:rPr>
              <a:t>식물의 알레르기 유발 성분</a:t>
            </a:r>
            <a:r>
              <a:rPr lang="ko-KR" altLang="en-US" sz="1200" dirty="0"/>
              <a:t>이 함유된 경우 표시 문제</a:t>
            </a:r>
          </a:p>
        </p:txBody>
      </p:sp>
      <p:sp>
        <p:nvSpPr>
          <p:cNvPr id="20" name="슬라이드 번호 개체 틀 19">
            <a:extLst>
              <a:ext uri="{FF2B5EF4-FFF2-40B4-BE49-F238E27FC236}">
                <a16:creationId xmlns:a16="http://schemas.microsoft.com/office/drawing/2014/main" xmlns="" id="{EA399CF5-886A-4C8E-9614-00DDB141F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9FB68224-7F07-45C3-A3A7-ABB41825F3B0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766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CAE22012-590E-4E3A-88FF-775EEC843F01}"/>
              </a:ext>
            </a:extLst>
          </p:cNvPr>
          <p:cNvSpPr/>
          <p:nvPr/>
        </p:nvSpPr>
        <p:spPr>
          <a:xfrm>
            <a:off x="163463" y="205330"/>
            <a:ext cx="11885182" cy="46151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</a:rPr>
              <a:t>소비자는 식물성고기와 식물성 계란에 대해 관심도 및 소비의향이 높으며</a:t>
            </a:r>
            <a:r>
              <a:rPr lang="en-US" altLang="ko-KR" sz="1600" b="1" dirty="0">
                <a:solidFill>
                  <a:schemeClr val="bg1"/>
                </a:solidFill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</a:rPr>
              <a:t>건강</a:t>
            </a:r>
            <a:r>
              <a:rPr lang="en-US" altLang="ko-KR" sz="1600" b="1" dirty="0">
                <a:solidFill>
                  <a:schemeClr val="bg1"/>
                </a:solidFill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</a:rPr>
              <a:t>자원</a:t>
            </a:r>
            <a:r>
              <a:rPr lang="en-US" altLang="ko-KR" sz="1600" b="1" dirty="0">
                <a:solidFill>
                  <a:schemeClr val="bg1"/>
                </a:solidFill>
              </a:rPr>
              <a:t>·</a:t>
            </a:r>
            <a:r>
              <a:rPr lang="ko-KR" altLang="en-US" sz="1600" b="1" dirty="0">
                <a:solidFill>
                  <a:schemeClr val="bg1"/>
                </a:solidFill>
              </a:rPr>
              <a:t>에너지 절약과</a:t>
            </a:r>
            <a:r>
              <a:rPr lang="en-US" altLang="ko-KR" sz="1600" b="1" dirty="0">
                <a:solidFill>
                  <a:schemeClr val="bg1"/>
                </a:solidFill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</a:rPr>
              <a:t>환경개선 때문에 소비증대</a:t>
            </a:r>
            <a:endParaRPr lang="en-US" altLang="ko-KR" sz="1600" b="1" dirty="0">
              <a:solidFill>
                <a:schemeClr val="bg1"/>
              </a:solidFill>
            </a:endParaRP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xmlns="" id="{85CBC45E-AEF6-4F8D-8D20-D068CD19412D}"/>
              </a:ext>
            </a:extLst>
          </p:cNvPr>
          <p:cNvSpPr txBox="1">
            <a:spLocks/>
          </p:cNvSpPr>
          <p:nvPr/>
        </p:nvSpPr>
        <p:spPr>
          <a:xfrm>
            <a:off x="28733" y="942148"/>
            <a:ext cx="8417768" cy="4215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chemeClr val="tx1"/>
                </a:solidFill>
              </a:rPr>
              <a:t>소비자의 관심도와 소비의향이 높은 대체축산식품은 </a:t>
            </a:r>
            <a:r>
              <a:rPr lang="ko-KR" altLang="en-US" sz="1600" b="1" dirty="0">
                <a:solidFill>
                  <a:srgbClr val="00696C"/>
                </a:solidFill>
              </a:rPr>
              <a:t>식물성 고기와 식물성 계란</a:t>
            </a:r>
            <a:endParaRPr lang="en-US" altLang="ko-KR" sz="1600" b="1" dirty="0">
              <a:solidFill>
                <a:srgbClr val="00696C"/>
              </a:solidFill>
            </a:endParaRPr>
          </a:p>
          <a:p>
            <a:pPr algn="l"/>
            <a:endParaRPr lang="en-US" altLang="ko-KR" sz="1400" dirty="0">
              <a:solidFill>
                <a:schemeClr val="tx1"/>
              </a:solidFill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xmlns="" id="{1FD147A6-E999-412B-9A94-6CD621B8968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64645" y="1777008"/>
          <a:ext cx="7360636" cy="1371346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5279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218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2488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2488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2488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2771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200" b="1" kern="0" spc="0" dirty="0">
                          <a:effectLst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</a:rPr>
                        <a:t>사례수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200" b="1" kern="0" spc="0" dirty="0">
                          <a:effectLst/>
                        </a:rPr>
                        <a:t>식물성 고기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200" b="1" kern="0" spc="0" dirty="0" err="1">
                          <a:effectLst/>
                        </a:rPr>
                        <a:t>배양육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200" b="1" kern="0" spc="0" dirty="0">
                          <a:effectLst/>
                        </a:rPr>
                        <a:t>곤충식품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200" b="1" kern="0" spc="0" dirty="0">
                          <a:effectLst/>
                        </a:rPr>
                        <a:t>식물성 계란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84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관심도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 dirty="0">
                          <a:effectLst/>
                        </a:rPr>
                        <a:t>(1,000)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3.28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 dirty="0">
                          <a:effectLst/>
                        </a:rPr>
                        <a:t>2.78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 dirty="0">
                          <a:effectLst/>
                        </a:rPr>
                        <a:t>2.41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3.01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66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ko-KR" altLang="en-US" sz="1200" kern="0" spc="0" dirty="0">
                          <a:effectLst/>
                        </a:rPr>
                        <a:t>응답자 비중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>
                          <a:effectLst/>
                        </a:rPr>
                        <a:t>(%)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>
                          <a:effectLst/>
                        </a:rPr>
                        <a:t>(45.8)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 dirty="0">
                          <a:effectLst/>
                        </a:rPr>
                        <a:t>(21.7)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 dirty="0">
                          <a:effectLst/>
                        </a:rPr>
                        <a:t>(13.0)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>
                          <a:effectLst/>
                        </a:rPr>
                        <a:t>(32.7)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66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소비의향 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(5</a:t>
                      </a: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년 후</a:t>
                      </a:r>
                      <a:r>
                        <a:rPr lang="en-US" altLang="ko-KR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 dirty="0">
                          <a:effectLst/>
                        </a:rPr>
                        <a:t>(1,000)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3.26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>
                          <a:effectLst/>
                        </a:rPr>
                        <a:t>2.96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>
                          <a:effectLst/>
                        </a:rPr>
                        <a:t>2.71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b="1" kern="0" spc="0" dirty="0">
                          <a:solidFill>
                            <a:srgbClr val="0000FF"/>
                          </a:solidFill>
                          <a:effectLst/>
                        </a:rPr>
                        <a:t>3.08</a:t>
                      </a: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3665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ko-KR" altLang="en-US" sz="1200" kern="0" spc="0" dirty="0">
                          <a:effectLst/>
                        </a:rPr>
                        <a:t>응답자 비중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>
                          <a:effectLst/>
                        </a:rPr>
                        <a:t>(%)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>
                          <a:effectLst/>
                        </a:rPr>
                        <a:t>(40.7)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 dirty="0">
                          <a:effectLst/>
                        </a:rPr>
                        <a:t>(23.3)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>
                          <a:effectLst/>
                        </a:rPr>
                        <a:t>(16.7)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sz="1200" kern="0" spc="0" dirty="0">
                          <a:effectLst/>
                        </a:rPr>
                        <a:t>(30.7)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CB7A16B-C2B4-49EC-B74A-34F8B4D2D9C6}"/>
              </a:ext>
            </a:extLst>
          </p:cNvPr>
          <p:cNvSpPr txBox="1"/>
          <p:nvPr/>
        </p:nvSpPr>
        <p:spPr>
          <a:xfrm>
            <a:off x="1219330" y="1392585"/>
            <a:ext cx="5040560" cy="33855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대체축산식품에 대한 관심도와 소비의향 </a:t>
            </a:r>
            <a:r>
              <a:rPr lang="en-US" altLang="ko-KR" sz="1600" b="1" dirty="0"/>
              <a:t>(5</a:t>
            </a:r>
            <a:r>
              <a:rPr lang="ko-KR" altLang="en-US" sz="1600" b="1" dirty="0"/>
              <a:t>점 척도</a:t>
            </a:r>
            <a:r>
              <a:rPr lang="en-US" altLang="ko-KR" sz="1600" b="1" dirty="0"/>
              <a:t>)</a:t>
            </a:r>
            <a:endParaRPr lang="ko-KR" altLang="en-US" sz="1600" b="1" dirty="0"/>
          </a:p>
        </p:txBody>
      </p:sp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xmlns="" id="{7D2F39F6-9745-43CB-8B54-71E08D2321BA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226753" y="4412422"/>
          <a:ext cx="7452245" cy="2395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1EE51DD-B2C5-47E9-9BD4-3DFFD18EF37D}"/>
              </a:ext>
            </a:extLst>
          </p:cNvPr>
          <p:cNvSpPr txBox="1"/>
          <p:nvPr/>
        </p:nvSpPr>
        <p:spPr>
          <a:xfrm>
            <a:off x="1219330" y="4124390"/>
            <a:ext cx="5040560" cy="33855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/>
              <a:t>대체축산식품 소비를 현재보다 증대하려는 이유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xmlns="" id="{B9641B28-1938-43EC-B9BE-76F3E18B5C3D}"/>
              </a:ext>
            </a:extLst>
          </p:cNvPr>
          <p:cNvSpPr txBox="1">
            <a:spLocks/>
          </p:cNvSpPr>
          <p:nvPr/>
        </p:nvSpPr>
        <p:spPr>
          <a:xfrm>
            <a:off x="28733" y="3429000"/>
            <a:ext cx="7802753" cy="6375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chemeClr val="tx1"/>
                </a:solidFill>
              </a:rPr>
              <a:t>소비자는 대체축산식품을 소비하는 것이 건강증진</a:t>
            </a:r>
            <a:r>
              <a:rPr lang="en-US" altLang="ko-KR" sz="1600" b="1" dirty="0">
                <a:solidFill>
                  <a:schemeClr val="tx1"/>
                </a:solidFill>
              </a:rPr>
              <a:t>, </a:t>
            </a:r>
            <a:r>
              <a:rPr lang="ko-KR" altLang="en-US" sz="1600" b="1" dirty="0">
                <a:solidFill>
                  <a:schemeClr val="tx1"/>
                </a:solidFill>
              </a:rPr>
              <a:t>자원</a:t>
            </a:r>
            <a:r>
              <a:rPr lang="en-US" altLang="ko-KR" sz="1600" b="1" dirty="0">
                <a:solidFill>
                  <a:schemeClr val="tx1"/>
                </a:solidFill>
              </a:rPr>
              <a:t>·</a:t>
            </a:r>
            <a:r>
              <a:rPr lang="ko-KR" altLang="en-US" sz="1600" b="1" dirty="0">
                <a:solidFill>
                  <a:schemeClr val="tx1"/>
                </a:solidFill>
              </a:rPr>
              <a:t>에너지 절약</a:t>
            </a:r>
            <a:r>
              <a:rPr lang="en-US" altLang="ko-KR" sz="1600" b="1" dirty="0">
                <a:solidFill>
                  <a:schemeClr val="tx1"/>
                </a:solidFill>
              </a:rPr>
              <a:t>, </a:t>
            </a:r>
            <a:r>
              <a:rPr lang="ko-KR" altLang="en-US" sz="1600" b="1" dirty="0">
                <a:solidFill>
                  <a:schemeClr val="tx1"/>
                </a:solidFill>
              </a:rPr>
              <a:t>환경개선</a:t>
            </a:r>
            <a:r>
              <a:rPr lang="en-US" altLang="ko-KR" sz="1600" b="1" dirty="0">
                <a:solidFill>
                  <a:schemeClr val="tx1"/>
                </a:solidFill>
              </a:rPr>
              <a:t>, </a:t>
            </a:r>
            <a:r>
              <a:rPr lang="ko-KR" altLang="en-US" sz="1600" b="1" dirty="0">
                <a:solidFill>
                  <a:schemeClr val="tx1"/>
                </a:solidFill>
              </a:rPr>
              <a:t>가축질병 감축 등 사회적 관점에서 공공성을 가지고 있는 것으로 생각하고 있음</a:t>
            </a:r>
            <a:r>
              <a:rPr lang="en-US" altLang="ko-KR" sz="1600" b="1" dirty="0">
                <a:solidFill>
                  <a:schemeClr val="tx1"/>
                </a:solidFill>
              </a:rPr>
              <a:t>. </a:t>
            </a:r>
            <a:endParaRPr lang="ko-KR" altLang="en-US" sz="1600" dirty="0">
              <a:solidFill>
                <a:schemeClr val="tx1"/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Ø"/>
            </a:pPr>
            <a:endParaRPr lang="en-US" altLang="ko-KR" sz="14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AFCE906-0C5C-42B8-80F0-CE5622B041CB}"/>
              </a:ext>
            </a:extLst>
          </p:cNvPr>
          <p:cNvSpPr txBox="1"/>
          <p:nvPr/>
        </p:nvSpPr>
        <p:spPr>
          <a:xfrm>
            <a:off x="546003" y="3095467"/>
            <a:ext cx="34278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자료</a:t>
            </a:r>
            <a:r>
              <a:rPr lang="en-US" altLang="ko-KR" sz="1000" dirty="0"/>
              <a:t>: </a:t>
            </a:r>
            <a:r>
              <a:rPr lang="ko-KR" altLang="en-US" sz="1000" dirty="0"/>
              <a:t>박미성 외</a:t>
            </a:r>
            <a:r>
              <a:rPr lang="en-US" altLang="ko-KR" sz="1000" dirty="0"/>
              <a:t>(2019: 107-108)</a:t>
            </a:r>
            <a:endParaRPr lang="ko-KR" altLang="en-US" sz="1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1116DB9-DA41-46DD-90F0-F751640DCD86}"/>
              </a:ext>
            </a:extLst>
          </p:cNvPr>
          <p:cNvSpPr txBox="1"/>
          <p:nvPr/>
        </p:nvSpPr>
        <p:spPr>
          <a:xfrm>
            <a:off x="926406" y="6611779"/>
            <a:ext cx="34278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자료</a:t>
            </a:r>
            <a:r>
              <a:rPr lang="en-US" altLang="ko-KR" sz="1000" dirty="0"/>
              <a:t>: </a:t>
            </a:r>
            <a:r>
              <a:rPr lang="ko-KR" altLang="en-US" sz="1000" dirty="0"/>
              <a:t>박미성 외</a:t>
            </a:r>
            <a:r>
              <a:rPr lang="en-US" altLang="ko-KR" sz="1000" dirty="0"/>
              <a:t>(2019: 108)</a:t>
            </a:r>
            <a:endParaRPr lang="ko-KR" altLang="en-US" sz="1000" dirty="0"/>
          </a:p>
        </p:txBody>
      </p:sp>
      <p:sp>
        <p:nvSpPr>
          <p:cNvPr id="13" name="내용 개체 틀 4">
            <a:extLst>
              <a:ext uri="{FF2B5EF4-FFF2-40B4-BE49-F238E27FC236}">
                <a16:creationId xmlns:a16="http://schemas.microsoft.com/office/drawing/2014/main" xmlns="" id="{E017658B-0F38-4A52-B43C-AFE8E873F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1537" y="775676"/>
            <a:ext cx="4080463" cy="1661160"/>
          </a:xfrm>
          <a:solidFill>
            <a:schemeClr val="accent6"/>
          </a:solidFill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o-KR" altLang="en-US" sz="1400" b="1" kern="0" spc="0" dirty="0">
                <a:solidFill>
                  <a:srgbClr val="FF0000"/>
                </a:solidFill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소비할 것</a:t>
            </a:r>
            <a:r>
              <a:rPr lang="en-US" altLang="ko-KR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(74.4%)&gt;</a:t>
            </a: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소비하지 않을 것</a:t>
            </a:r>
            <a:r>
              <a:rPr lang="en-US" altLang="ko-KR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(25.6%)</a:t>
            </a:r>
          </a:p>
          <a:p>
            <a:pPr marL="0" marR="0" indent="0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○ 소비하는 이유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 건강상</a:t>
            </a:r>
            <a:r>
              <a:rPr lang="en-US" altLang="ko-KR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(53.6%)</a:t>
            </a: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 </a:t>
            </a:r>
            <a:r>
              <a:rPr lang="en-US" altLang="ko-KR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&gt; </a:t>
            </a: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환경문제</a:t>
            </a:r>
            <a:r>
              <a:rPr lang="en-US" altLang="ko-KR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(22.4%)</a:t>
            </a: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 </a:t>
            </a:r>
            <a:r>
              <a:rPr lang="en-US" altLang="ko-KR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&gt; </a:t>
            </a: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기존 고기와 차이가 없음</a:t>
            </a:r>
            <a:r>
              <a:rPr lang="en-US" altLang="ko-KR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(11.9%)</a:t>
            </a: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 </a:t>
            </a:r>
            <a:r>
              <a:rPr lang="en-US" altLang="ko-KR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&gt; </a:t>
            </a:r>
            <a:r>
              <a:rPr lang="ko-KR" altLang="en-US" sz="1400" b="1" kern="0" spc="0" dirty="0">
                <a:effectLst/>
                <a:latin typeface="새굴림" panose="02030600000101010101" pitchFamily="18" charset="-127"/>
                <a:ea typeface="새굴림" panose="02030600000101010101" pitchFamily="18" charset="-127"/>
              </a:rPr>
              <a:t>어떤 맛인지 알고 싶어</a:t>
            </a:r>
            <a:endParaRPr lang="ko-KR" altLang="en-US" sz="1400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E7477509-9493-403C-899B-0DC6F851EF2C}"/>
              </a:ext>
            </a:extLst>
          </p:cNvPr>
          <p:cNvSpPr/>
          <p:nvPr/>
        </p:nvSpPr>
        <p:spPr>
          <a:xfrm>
            <a:off x="7831486" y="3419994"/>
            <a:ext cx="443671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→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건강상 문제는 대체식품의 첨가물로 인해 </a:t>
            </a:r>
            <a:r>
              <a:rPr lang="ko-KR" altLang="en-US" sz="1400" b="1" dirty="0" err="1">
                <a:solidFill>
                  <a:srgbClr val="0070C0"/>
                </a:solidFill>
                <a:latin typeface="+mn-ea"/>
              </a:rPr>
              <a:t>논란있으나</a:t>
            </a:r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 </a:t>
            </a:r>
            <a:r>
              <a:rPr lang="ko-KR" altLang="en-US" sz="1400" b="1" dirty="0" err="1">
                <a:solidFill>
                  <a:srgbClr val="0070C0"/>
                </a:solidFill>
                <a:latin typeface="+mn-ea"/>
              </a:rPr>
              <a:t>천연발효조미소재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 개발 및 이용으로 대체식품 첨가물 논란 해소 예상 </a:t>
            </a:r>
            <a:endParaRPr lang="en-US" altLang="ko-KR" sz="1400" b="1" dirty="0">
              <a:solidFill>
                <a:srgbClr val="0070C0"/>
              </a:solidFill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CJ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제일제당 </a:t>
            </a:r>
            <a:r>
              <a:rPr lang="en-US" altLang="ko-KR" sz="1400" dirty="0" err="1">
                <a:solidFill>
                  <a:srgbClr val="0070C0"/>
                </a:solidFill>
                <a:latin typeface="+mn-ea"/>
              </a:rPr>
              <a:t>TasteNrich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(100% </a:t>
            </a:r>
            <a:r>
              <a:rPr lang="ko-KR" altLang="en-US" sz="1400" dirty="0" err="1">
                <a:solidFill>
                  <a:srgbClr val="0070C0"/>
                </a:solidFill>
                <a:latin typeface="+mn-ea"/>
              </a:rPr>
              <a:t>천연발효조미소재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) 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출시 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1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년 기준 누적매출액 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200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억 돌파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최근 육류의존도가 높은 식습관으로 식물성</a:t>
            </a:r>
            <a:r>
              <a:rPr lang="en-US" altLang="ko-KR" sz="1400" dirty="0">
                <a:solidFill>
                  <a:srgbClr val="0070C0"/>
                </a:solidFill>
                <a:latin typeface="+mn-ea"/>
              </a:rPr>
              <a:t>/</a:t>
            </a:r>
            <a:r>
              <a:rPr lang="ko-KR" altLang="en-US" sz="1400" dirty="0">
                <a:solidFill>
                  <a:srgbClr val="0070C0"/>
                </a:solidFill>
                <a:latin typeface="+mn-ea"/>
              </a:rPr>
              <a:t>채식에 대한 관심 증대로 식물성고기가 더 건강한 이미지</a:t>
            </a:r>
            <a:endParaRPr lang="en-US" altLang="ko-KR" sz="1400" dirty="0">
              <a:solidFill>
                <a:srgbClr val="0070C0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→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그린뉴딜정책으로 탄소배출 및 </a:t>
            </a:r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ESG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관심 증대</a:t>
            </a:r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환경</a:t>
            </a:r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사회적책임</a:t>
            </a:r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지배구조</a:t>
            </a:r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)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로 대체식품에 대한 기업 및 소비자 관심 증대 예상</a:t>
            </a:r>
            <a:endParaRPr lang="en-US" altLang="ko-KR" sz="1400" b="1" dirty="0">
              <a:solidFill>
                <a:srgbClr val="0070C0"/>
              </a:solidFill>
              <a:latin typeface="+mn-ea"/>
            </a:endParaRPr>
          </a:p>
          <a:p>
            <a:endParaRPr lang="en-US" altLang="ko-KR" sz="1400" b="1" dirty="0">
              <a:solidFill>
                <a:srgbClr val="0070C0"/>
              </a:solidFill>
              <a:latin typeface="+mn-ea"/>
            </a:endParaRPr>
          </a:p>
          <a:p>
            <a:r>
              <a:rPr lang="en-US" altLang="ko-KR" sz="1400" b="1" dirty="0">
                <a:solidFill>
                  <a:srgbClr val="0070C0"/>
                </a:solidFill>
                <a:latin typeface="+mn-ea"/>
              </a:rPr>
              <a:t>→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반려동물 증가와 함께 도축 없고 </a:t>
            </a:r>
            <a:r>
              <a:rPr lang="ko-KR" altLang="en-US" sz="1400" b="1" dirty="0" err="1">
                <a:solidFill>
                  <a:srgbClr val="0070C0"/>
                </a:solidFill>
                <a:latin typeface="+mn-ea"/>
              </a:rPr>
              <a:t>동물권</a:t>
            </a:r>
            <a:r>
              <a:rPr lang="ko-KR" altLang="en-US" sz="1400" b="1" dirty="0">
                <a:solidFill>
                  <a:srgbClr val="0070C0"/>
                </a:solidFill>
                <a:latin typeface="+mn-ea"/>
              </a:rPr>
              <a:t> 보장을 위한 대체식품 관심 증대 예상</a:t>
            </a:r>
            <a:endParaRPr lang="ko-KR" altLang="en-US" sz="1400" b="1" dirty="0">
              <a:solidFill>
                <a:srgbClr val="0070C0"/>
              </a:solidFill>
            </a:endParaRPr>
          </a:p>
        </p:txBody>
      </p:sp>
      <p:sp>
        <p:nvSpPr>
          <p:cNvPr id="15" name="슬라이드 번호 개체 틀 14">
            <a:extLst>
              <a:ext uri="{FF2B5EF4-FFF2-40B4-BE49-F238E27FC236}">
                <a16:creationId xmlns:a16="http://schemas.microsoft.com/office/drawing/2014/main" xmlns="" id="{52632CA5-AC3A-4FB9-82E7-083DB4AF8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3765" y="6458995"/>
            <a:ext cx="2743200" cy="365125"/>
          </a:xfrm>
        </p:spPr>
        <p:txBody>
          <a:bodyPr/>
          <a:lstStyle/>
          <a:p>
            <a:fld id="{9FB68224-7F07-45C3-A3A7-ABB41825F3B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593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P spid="9" grpId="0" animBg="1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A7E9C709-9469-4BB3-BB0C-A18DE3B62C3A}"/>
              </a:ext>
            </a:extLst>
          </p:cNvPr>
          <p:cNvSpPr/>
          <p:nvPr/>
        </p:nvSpPr>
        <p:spPr>
          <a:xfrm>
            <a:off x="230138" y="538705"/>
            <a:ext cx="11885182" cy="46151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bg1"/>
                </a:solidFill>
              </a:rPr>
              <a:t>대체식품이 </a:t>
            </a:r>
            <a:r>
              <a:rPr lang="ko-KR" altLang="en-US" b="1" dirty="0" err="1">
                <a:solidFill>
                  <a:schemeClr val="bg1"/>
                </a:solidFill>
              </a:rPr>
              <a:t>미래먹거리가</a:t>
            </a:r>
            <a:r>
              <a:rPr lang="ko-KR" altLang="en-US" b="1" dirty="0">
                <a:solidFill>
                  <a:schemeClr val="bg1"/>
                </a:solidFill>
              </a:rPr>
              <a:t> 될 수 있을까</a:t>
            </a:r>
            <a:r>
              <a:rPr lang="en-US" altLang="ko-KR" b="1" dirty="0">
                <a:solidFill>
                  <a:schemeClr val="bg1"/>
                </a:solidFill>
              </a:rPr>
              <a:t>? </a:t>
            </a:r>
            <a:r>
              <a:rPr lang="ko-KR" altLang="en-US" b="1" dirty="0">
                <a:solidFill>
                  <a:schemeClr val="bg1"/>
                </a:solidFill>
              </a:rPr>
              <a:t>전통 식육을 대체할 것인가</a:t>
            </a:r>
            <a:r>
              <a:rPr lang="en-US" altLang="ko-KR" b="1" dirty="0">
                <a:solidFill>
                  <a:schemeClr val="bg1"/>
                </a:solidFill>
              </a:rPr>
              <a:t>? 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5F811C76-05B4-469C-A573-31D6ED3919F6}"/>
              </a:ext>
            </a:extLst>
          </p:cNvPr>
          <p:cNvSpPr/>
          <p:nvPr/>
        </p:nvSpPr>
        <p:spPr>
          <a:xfrm>
            <a:off x="369115" y="122045"/>
            <a:ext cx="3220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/>
              <a:t>&lt;</a:t>
            </a:r>
            <a:r>
              <a:rPr lang="ko-KR" altLang="en-US" b="1" dirty="0"/>
              <a:t>첫번째 발표자료의 시사점</a:t>
            </a:r>
            <a:r>
              <a:rPr lang="en-US" altLang="ko-KR" b="1" dirty="0"/>
              <a:t>&gt;</a:t>
            </a:r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121F7E20-39E4-4CE4-9523-09ACE857ADE7}"/>
              </a:ext>
            </a:extLst>
          </p:cNvPr>
          <p:cNvSpPr/>
          <p:nvPr/>
        </p:nvSpPr>
        <p:spPr>
          <a:xfrm>
            <a:off x="230138" y="1009502"/>
            <a:ext cx="11609438" cy="1989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400" b="1" dirty="0"/>
              <a:t>대체육이 전통 식육을 대체하기는 어렵고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소비자에게 다양한 선택과 대안으로 성장할 것으로 예측하는데 동의</a:t>
            </a:r>
            <a:endParaRPr lang="en-US" altLang="ko-KR" sz="1400" b="1" dirty="0"/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400" b="1" dirty="0"/>
              <a:t>그러나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국내 가축 생산량이 축소될 가능성은 낮을 것으로 예측하는 점에서는 다소 다른 의견을 가짐</a:t>
            </a:r>
            <a:r>
              <a:rPr lang="en-US" altLang="ko-KR" sz="1400" b="1" dirty="0"/>
              <a:t>.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/>
              <a:t>유한한 자원을 고려할 때</a:t>
            </a:r>
            <a:r>
              <a:rPr lang="en-US" altLang="ko-KR" sz="1400" dirty="0"/>
              <a:t>,</a:t>
            </a:r>
            <a:r>
              <a:rPr lang="ko-KR" altLang="en-US" sz="1400" dirty="0"/>
              <a:t> 자원사용량이 큰 현재의 사육방식의 전환 필요 </a:t>
            </a:r>
            <a:endParaRPr lang="en-US" altLang="ko-KR" sz="1400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/>
              <a:t>공장 사육방식</a:t>
            </a:r>
            <a:r>
              <a:rPr lang="en-US" altLang="ko-KR" sz="1400" dirty="0"/>
              <a:t>(</a:t>
            </a:r>
            <a:r>
              <a:rPr lang="ko-KR" altLang="en-US" sz="1400" dirty="0"/>
              <a:t>밀집사육</a:t>
            </a:r>
            <a:r>
              <a:rPr lang="en-US" altLang="ko-KR" sz="1400" dirty="0"/>
              <a:t>)</a:t>
            </a:r>
            <a:r>
              <a:rPr lang="ko-KR" altLang="en-US" sz="1400" dirty="0"/>
              <a:t>으로 </a:t>
            </a:r>
            <a:r>
              <a:rPr lang="ko-KR" altLang="en-US" sz="1400" b="1" dirty="0"/>
              <a:t>①가축 전염병 발생빈도 증가</a:t>
            </a:r>
            <a:r>
              <a:rPr lang="en-US" altLang="ko-KR" sz="1400" b="1" dirty="0"/>
              <a:t>, ②</a:t>
            </a:r>
            <a:r>
              <a:rPr lang="ko-KR" altLang="en-US" sz="1400" b="1" dirty="0"/>
              <a:t>환경오염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악취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폐수처리 등</a:t>
            </a:r>
            <a:r>
              <a:rPr lang="en-US" altLang="ko-KR" sz="1400" b="1" dirty="0"/>
              <a:t>) </a:t>
            </a:r>
            <a:r>
              <a:rPr lang="ko-KR" altLang="en-US" sz="1400" b="1" dirty="0"/>
              <a:t>문제로 님비현상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가축사육공간 좁아지는 추세</a:t>
            </a:r>
            <a:r>
              <a:rPr lang="en-US" altLang="ko-KR" sz="1400" b="1" dirty="0"/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     ③</a:t>
            </a:r>
            <a:r>
              <a:rPr lang="ko-KR" altLang="en-US" sz="1400" b="1" dirty="0"/>
              <a:t>그린뉴딜정책의 일환으로 온실가스 배출 감소 노력 및 </a:t>
            </a:r>
            <a:r>
              <a:rPr lang="en-US" altLang="ko-KR" sz="1400" b="1" dirty="0"/>
              <a:t>ESG</a:t>
            </a:r>
            <a:r>
              <a:rPr lang="ko-KR" altLang="en-US" sz="1400" b="1" dirty="0"/>
              <a:t> 관심 증대</a:t>
            </a:r>
            <a:r>
              <a:rPr lang="en-US" altLang="ko-KR" sz="1400" b="1" dirty="0"/>
              <a:t>, ④</a:t>
            </a:r>
            <a:r>
              <a:rPr lang="ko-KR" altLang="en-US" sz="1400" b="1" dirty="0"/>
              <a:t>반려동물 증가로 소비자 가치변화</a:t>
            </a:r>
            <a:r>
              <a:rPr lang="en-US" altLang="ko-KR" sz="1400" b="1" dirty="0"/>
              <a:t> 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/>
              <a:t>단기적으로 공장 사육방식→ 동물복지 사육방식으로 전환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중장기적으로 </a:t>
            </a:r>
            <a:r>
              <a:rPr lang="ko-KR" altLang="en-US" sz="1400" b="1" dirty="0">
                <a:solidFill>
                  <a:srgbClr val="0070C0"/>
                </a:solidFill>
              </a:rPr>
              <a:t>전통 식육가격 상승 </a:t>
            </a:r>
            <a:r>
              <a:rPr lang="ko-KR" altLang="en-US" sz="1400" b="1" dirty="0"/>
              <a:t>및</a:t>
            </a:r>
            <a:r>
              <a:rPr lang="ko-KR" altLang="en-US" sz="1400" dirty="0"/>
              <a:t> </a:t>
            </a:r>
            <a:r>
              <a:rPr lang="ko-KR" altLang="en-US" sz="1400" b="1" dirty="0">
                <a:solidFill>
                  <a:srgbClr val="0070C0"/>
                </a:solidFill>
              </a:rPr>
              <a:t>기술개발</a:t>
            </a:r>
            <a:r>
              <a:rPr lang="ko-KR" altLang="en-US" sz="1400" b="1" dirty="0"/>
              <a:t>로 대체식품 시장 확대 전망</a:t>
            </a:r>
          </a:p>
        </p:txBody>
      </p:sp>
      <p:pic>
        <p:nvPicPr>
          <p:cNvPr id="78" name="그림 77">
            <a:extLst>
              <a:ext uri="{FF2B5EF4-FFF2-40B4-BE49-F238E27FC236}">
                <a16:creationId xmlns:a16="http://schemas.microsoft.com/office/drawing/2014/main" xmlns="" id="{E9D8A295-5998-4846-8502-740A26FDD5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2" y="3692718"/>
            <a:ext cx="3838575" cy="3043237"/>
          </a:xfrm>
          <a:prstGeom prst="rect">
            <a:avLst/>
          </a:prstGeom>
        </p:spPr>
      </p:pic>
      <p:graphicFrame>
        <p:nvGraphicFramePr>
          <p:cNvPr id="79" name="표 78">
            <a:extLst>
              <a:ext uri="{FF2B5EF4-FFF2-40B4-BE49-F238E27FC236}">
                <a16:creationId xmlns:a16="http://schemas.microsoft.com/office/drawing/2014/main" xmlns="" id="{7F22EA81-D405-43DE-BF67-6912048952C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380856" y="3797429"/>
          <a:ext cx="3972560" cy="264847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5146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9365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68777">
                <a:tc rowSpan="3">
                  <a:txBody>
                    <a:bodyPr/>
                    <a:lstStyle/>
                    <a:p>
                      <a:pPr marL="40640" marR="0" indent="-4064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0" kern="0" spc="-20" dirty="0">
                          <a:effectLst/>
                        </a:rPr>
                        <a:t>구분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64770" marR="64770" marT="17907" marB="17907" anchor="ctr"/>
                </a:tc>
                <a:tc gridSpan="3"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ts val="11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0" kern="0" spc="-20" dirty="0">
                          <a:effectLst/>
                        </a:rPr>
                        <a:t>대체식품시장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90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0" kern="0" spc="-20" dirty="0">
                          <a:effectLst/>
                        </a:rPr>
                        <a:t>세부 요인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64770" marR="64770" marT="17907" marB="17907" anchor="ctr"/>
                </a:tc>
                <a:tc gridSpan="2"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ts val="11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0" kern="0" spc="-20" dirty="0">
                          <a:effectLst/>
                        </a:rPr>
                        <a:t>전망 기간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23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0" kern="0" spc="-20" dirty="0">
                          <a:effectLst/>
                        </a:rPr>
                        <a:t>단기</a:t>
                      </a:r>
                      <a:endParaRPr lang="en-US" altLang="ko-KR" sz="1050" b="0" kern="0" spc="-20" dirty="0">
                        <a:effectLst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0" kern="0" spc="-20" dirty="0">
                          <a:effectLst/>
                        </a:rPr>
                        <a:t>장기</a:t>
                      </a:r>
                      <a:endParaRPr lang="en-US" altLang="ko-KR" sz="1050" b="0" kern="0" spc="-20" dirty="0">
                        <a:effectLst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3035">
                <a:tc rowSpan="5">
                  <a:txBody>
                    <a:bodyPr/>
                    <a:lstStyle/>
                    <a:p>
                      <a:pPr marL="40640" marR="0" indent="-4064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견인</a:t>
                      </a:r>
                      <a:endParaRPr lang="en-US" altLang="ko-KR" sz="1050" b="1" kern="0" spc="-2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40640" marR="0" indent="-4064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chemeClr val="tx1"/>
                          </a:solidFill>
                          <a:effectLst/>
                        </a:rPr>
                        <a:t>요인</a:t>
                      </a:r>
                      <a:endParaRPr lang="ko-KR" altLang="en-US" sz="105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effectLst/>
                        </a:rPr>
                        <a:t>세계 인구 증가와 도시화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kern="0" spc="-20" dirty="0">
                          <a:solidFill>
                            <a:srgbClr val="0000FF"/>
                          </a:solidFill>
                          <a:effectLst/>
                        </a:rPr>
                        <a:t>중</a:t>
                      </a:r>
                      <a:endParaRPr lang="ko-KR" altLang="en-US" sz="1050" kern="0" spc="0" dirty="0">
                        <a:solidFill>
                          <a:srgbClr val="0000FF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30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effectLst/>
                        </a:rPr>
                        <a:t>벤처투자 증가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kern="0" spc="-20" dirty="0">
                          <a:solidFill>
                            <a:srgbClr val="0000FF"/>
                          </a:solidFill>
                          <a:effectLst/>
                        </a:rPr>
                        <a:t>중</a:t>
                      </a:r>
                      <a:endParaRPr lang="ko-KR" altLang="en-US" sz="1050" kern="0" spc="0" dirty="0">
                        <a:solidFill>
                          <a:srgbClr val="0000FF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230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effectLst/>
                        </a:rPr>
                        <a:t>식품기술 혁신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30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effectLst/>
                        </a:rPr>
                        <a:t>영양가치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24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effectLst/>
                        </a:rPr>
                        <a:t>자원저감 및 환경 지속가능성</a:t>
                      </a:r>
                      <a:r>
                        <a:rPr lang="en-US" altLang="ko-KR" sz="1050" b="1" kern="0" spc="0" dirty="0">
                          <a:effectLst/>
                        </a:rPr>
                        <a:t>(</a:t>
                      </a:r>
                      <a:r>
                        <a:rPr lang="ko-KR" altLang="en-US" sz="1050" b="1" kern="0" spc="-20" dirty="0">
                          <a:effectLst/>
                        </a:rPr>
                        <a:t>공공성</a:t>
                      </a:r>
                      <a:r>
                        <a:rPr lang="en-US" altLang="ko-KR" sz="1050" b="1" kern="0" spc="0" dirty="0">
                          <a:effectLst/>
                        </a:rPr>
                        <a:t>)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kern="0" spc="-20" dirty="0">
                          <a:solidFill>
                            <a:srgbClr val="0000FF"/>
                          </a:solidFill>
                          <a:effectLst/>
                        </a:rPr>
                        <a:t>중</a:t>
                      </a:r>
                      <a:endParaRPr lang="ko-KR" altLang="en-US" sz="1050" kern="0" spc="0" dirty="0">
                        <a:solidFill>
                          <a:srgbClr val="0000FF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23035">
                <a:tc rowSpan="2">
                  <a:txBody>
                    <a:bodyPr/>
                    <a:lstStyle/>
                    <a:p>
                      <a:pPr marL="40640" marR="0" indent="-4064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0000FF"/>
                          </a:solidFill>
                          <a:effectLst/>
                        </a:rPr>
                        <a:t>제약</a:t>
                      </a:r>
                      <a:endParaRPr lang="en-US" altLang="ko-KR" sz="1050" b="1" kern="0" spc="-20" dirty="0">
                        <a:solidFill>
                          <a:srgbClr val="0000FF"/>
                        </a:solidFill>
                        <a:effectLst/>
                      </a:endParaRPr>
                    </a:p>
                    <a:p>
                      <a:pPr marL="40640" marR="0" indent="-4064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effectLst/>
                        </a:rPr>
                        <a:t>요인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effectLst/>
                        </a:rPr>
                        <a:t>고비용</a:t>
                      </a:r>
                      <a:r>
                        <a:rPr lang="en-US" altLang="ko-KR" sz="1050" b="1" kern="0" spc="0" dirty="0">
                          <a:effectLst/>
                        </a:rPr>
                        <a:t>-</a:t>
                      </a:r>
                      <a:r>
                        <a:rPr lang="ko-KR" altLang="en-US" sz="1050" b="1" kern="0" spc="-20" dirty="0">
                          <a:effectLst/>
                        </a:rPr>
                        <a:t>고가격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kern="0" spc="-20" dirty="0">
                          <a:solidFill>
                            <a:srgbClr val="0000FF"/>
                          </a:solidFill>
                          <a:effectLst/>
                        </a:rPr>
                        <a:t>중</a:t>
                      </a:r>
                      <a:endParaRPr lang="ko-KR" altLang="en-US" sz="1050" kern="0" spc="0" dirty="0">
                        <a:solidFill>
                          <a:srgbClr val="0000FF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24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동물성 제품에 대한 선호</a:t>
                      </a:r>
                      <a:endParaRPr lang="en-US" altLang="ko-KR" sz="1050" b="1" kern="0" spc="-2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en-US" altLang="ko-KR" sz="1050" b="1" kern="0" spc="-20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(</a:t>
                      </a: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식습관</a:t>
                      </a:r>
                      <a:r>
                        <a:rPr lang="en-US" altLang="ko-KR" sz="1050" b="1" kern="0" spc="-20" dirty="0">
                          <a:solidFill>
                            <a:srgbClr val="FF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40640" marR="0" indent="-4064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25730" algn="l"/>
                          <a:tab pos="393700" algn="l"/>
                        </a:tabLst>
                      </a:pPr>
                      <a:r>
                        <a:rPr lang="ko-KR" altLang="en-US" sz="1050" b="1" kern="0" spc="-20" dirty="0">
                          <a:solidFill>
                            <a:srgbClr val="FF0000"/>
                          </a:solidFill>
                          <a:effectLst/>
                        </a:rPr>
                        <a:t>고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effectLst/>
                        <a:latin typeface="맑은 고딕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80" name="TextBox 79">
            <a:extLst>
              <a:ext uri="{FF2B5EF4-FFF2-40B4-BE49-F238E27FC236}">
                <a16:creationId xmlns:a16="http://schemas.microsoft.com/office/drawing/2014/main" xmlns="" id="{12350D9B-D09C-4893-84F9-8CB5BEFB482B}"/>
              </a:ext>
            </a:extLst>
          </p:cNvPr>
          <p:cNvSpPr txBox="1"/>
          <p:nvPr/>
        </p:nvSpPr>
        <p:spPr>
          <a:xfrm>
            <a:off x="557545" y="3313401"/>
            <a:ext cx="4241761" cy="33855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600" b="1" dirty="0"/>
              <a:t>세계 대체식품시장 성장 배경 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소비자 입장</a:t>
            </a:r>
            <a:r>
              <a:rPr lang="en-US" altLang="ko-KR" sz="1600" b="1" dirty="0"/>
              <a:t>)</a:t>
            </a:r>
            <a:endParaRPr lang="ko-KR" altLang="en-US" sz="1600" b="1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xmlns="" id="{76E82822-0BB9-4F59-A080-789F6FD2CD8E}"/>
              </a:ext>
            </a:extLst>
          </p:cNvPr>
          <p:cNvSpPr txBox="1"/>
          <p:nvPr/>
        </p:nvSpPr>
        <p:spPr>
          <a:xfrm>
            <a:off x="5503622" y="3313401"/>
            <a:ext cx="3528392" cy="338554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600" b="1" dirty="0"/>
              <a:t>세계 대체식품시장 견인과 제약 요인</a:t>
            </a:r>
          </a:p>
        </p:txBody>
      </p:sp>
      <p:sp>
        <p:nvSpPr>
          <p:cNvPr id="82" name="직사각형 81">
            <a:extLst>
              <a:ext uri="{FF2B5EF4-FFF2-40B4-BE49-F238E27FC236}">
                <a16:creationId xmlns:a16="http://schemas.microsoft.com/office/drawing/2014/main" xmlns="" id="{D4CEEF03-BE42-4603-B427-A1CA37500DC5}"/>
              </a:ext>
            </a:extLst>
          </p:cNvPr>
          <p:cNvSpPr/>
          <p:nvPr/>
        </p:nvSpPr>
        <p:spPr>
          <a:xfrm>
            <a:off x="5312557" y="6522801"/>
            <a:ext cx="16466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dirty="0"/>
              <a:t>자료</a:t>
            </a:r>
            <a:r>
              <a:rPr lang="en-US" altLang="ko-KR" sz="1000" dirty="0"/>
              <a:t>: </a:t>
            </a:r>
            <a:r>
              <a:rPr lang="ko-KR" altLang="en-US" sz="1000" dirty="0" err="1"/>
              <a:t>박미성</a:t>
            </a:r>
            <a:r>
              <a:rPr lang="ko-KR" altLang="en-US" sz="1000" dirty="0"/>
              <a:t> 외</a:t>
            </a:r>
            <a:r>
              <a:rPr lang="en-US" altLang="ko-KR" sz="1000" dirty="0"/>
              <a:t>(2019: 30)</a:t>
            </a:r>
            <a:endParaRPr lang="ko-KR" altLang="en-US" sz="1000" dirty="0"/>
          </a:p>
        </p:txBody>
      </p:sp>
      <p:sp>
        <p:nvSpPr>
          <p:cNvPr id="83" name="슬라이드 번호 개체 틀 82">
            <a:extLst>
              <a:ext uri="{FF2B5EF4-FFF2-40B4-BE49-F238E27FC236}">
                <a16:creationId xmlns:a16="http://schemas.microsoft.com/office/drawing/2014/main" xmlns="" id="{FEC2BE45-961F-436F-93CB-8F7907463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2120" y="6441997"/>
            <a:ext cx="2743200" cy="365125"/>
          </a:xfrm>
        </p:spPr>
        <p:txBody>
          <a:bodyPr/>
          <a:lstStyle/>
          <a:p>
            <a:fld id="{9FB68224-7F07-45C3-A3A7-ABB41825F3B0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294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B79C0A83-7668-422F-A822-CE945A40A130}"/>
              </a:ext>
            </a:extLst>
          </p:cNvPr>
          <p:cNvSpPr/>
          <p:nvPr/>
        </p:nvSpPr>
        <p:spPr>
          <a:xfrm>
            <a:off x="277762" y="190352"/>
            <a:ext cx="11599913" cy="166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400" b="1" dirty="0"/>
              <a:t>대체식품 시장 확대에 가장 큰 걸림돌이 동물성 제품에 대한 선호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식습관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인데</a:t>
            </a:r>
            <a:r>
              <a:rPr lang="en-US" altLang="ko-KR" sz="1400" b="1" dirty="0"/>
              <a:t>, </a:t>
            </a:r>
            <a:r>
              <a:rPr lang="ko-KR" altLang="en-US" sz="1400" b="1" dirty="0">
                <a:solidFill>
                  <a:srgbClr val="FF0000"/>
                </a:solidFill>
              </a:rPr>
              <a:t>배양육</a:t>
            </a:r>
            <a:r>
              <a:rPr lang="ko-KR" altLang="en-US" sz="1400" b="1" dirty="0"/>
              <a:t>이 상품화되면 대체식품 시장 확대에 크게 기여 예상</a:t>
            </a:r>
            <a:endParaRPr lang="en-US" altLang="ko-KR" sz="1400" b="1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/>
              <a:t>배양육은 기존 육류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어류 제품과 가장 유사할 것으로 예상</a:t>
            </a:r>
            <a:endParaRPr lang="en-US" altLang="ko-KR" sz="1400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/>
              <a:t>미국의 주요 육류 가공기업 </a:t>
            </a:r>
            <a:r>
              <a:rPr lang="en-US" altLang="ko-KR" sz="1400" dirty="0"/>
              <a:t>6</a:t>
            </a:r>
            <a:r>
              <a:rPr lang="ko-KR" altLang="en-US" sz="1400" dirty="0"/>
              <a:t>개 모두 생산 및 투자를 통해 대체육시장 진출</a:t>
            </a:r>
            <a:endParaRPr lang="en-US" altLang="ko-KR" sz="1400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/>
              <a:t>대체식품 </a:t>
            </a:r>
            <a:r>
              <a:rPr lang="ko-KR" altLang="en-US" sz="1400" dirty="0" err="1"/>
              <a:t>스타트업</a:t>
            </a:r>
            <a:r>
              <a:rPr lang="ko-KR" altLang="en-US" sz="1400" dirty="0"/>
              <a:t> 투자는 </a:t>
            </a:r>
            <a:r>
              <a:rPr lang="en-US" altLang="ko-KR" sz="1400" dirty="0"/>
              <a:t>2019</a:t>
            </a:r>
            <a:r>
              <a:rPr lang="ko-KR" altLang="en-US" sz="1400" dirty="0"/>
              <a:t>년을 기점으로 투자건수와 투자금액 크게 증가</a:t>
            </a:r>
            <a:r>
              <a:rPr lang="en-US" altLang="ko-KR" sz="1400" dirty="0"/>
              <a:t>, 2020</a:t>
            </a:r>
            <a:r>
              <a:rPr lang="ko-KR" altLang="en-US" sz="1400" dirty="0"/>
              <a:t>년 </a:t>
            </a:r>
            <a:r>
              <a:rPr lang="en-US" altLang="ko-KR" sz="1400" dirty="0"/>
              <a:t>30</a:t>
            </a:r>
            <a:r>
              <a:rPr lang="ko-KR" altLang="en-US" sz="1400" dirty="0"/>
              <a:t>억 달러</a:t>
            </a:r>
            <a:endParaRPr lang="en-US" altLang="ko-KR" sz="1400" dirty="0"/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400" dirty="0"/>
              <a:t>(</a:t>
            </a:r>
            <a:r>
              <a:rPr lang="ko-KR" altLang="en-US" sz="1400" dirty="0"/>
              <a:t>국내</a:t>
            </a:r>
            <a:r>
              <a:rPr lang="en-US" altLang="ko-KR" sz="1400" dirty="0"/>
              <a:t>) </a:t>
            </a:r>
            <a:r>
              <a:rPr lang="ko-KR" altLang="en-US" sz="1400" dirty="0" err="1"/>
              <a:t>셀미트</a:t>
            </a:r>
            <a:r>
              <a:rPr lang="en-US" altLang="ko-KR" sz="1200" dirty="0">
                <a:solidFill>
                  <a:srgbClr val="0070C0"/>
                </a:solidFill>
              </a:rPr>
              <a:t>(</a:t>
            </a:r>
            <a:r>
              <a:rPr lang="ko-KR" altLang="en-US" sz="1200" dirty="0">
                <a:solidFill>
                  <a:srgbClr val="0070C0"/>
                </a:solidFill>
              </a:rPr>
              <a:t>세포배양기술</a:t>
            </a:r>
            <a:r>
              <a:rPr lang="en-US" altLang="ko-KR" sz="1200" dirty="0">
                <a:solidFill>
                  <a:srgbClr val="0070C0"/>
                </a:solidFill>
              </a:rPr>
              <a:t>, </a:t>
            </a:r>
            <a:r>
              <a:rPr lang="ko-KR" altLang="en-US" sz="1200" dirty="0">
                <a:solidFill>
                  <a:srgbClr val="0070C0"/>
                </a:solidFill>
              </a:rPr>
              <a:t>경제적인 세포배양액 개발 원천기술</a:t>
            </a:r>
            <a:r>
              <a:rPr lang="en-US" altLang="ko-KR" sz="1200" dirty="0">
                <a:solidFill>
                  <a:srgbClr val="0070C0"/>
                </a:solidFill>
              </a:rPr>
              <a:t>), </a:t>
            </a:r>
            <a:r>
              <a:rPr lang="ko-KR" altLang="en-US" sz="1400" dirty="0" err="1"/>
              <a:t>다나그린</a:t>
            </a:r>
            <a:r>
              <a:rPr lang="en-US" altLang="ko-KR" sz="1200" dirty="0">
                <a:solidFill>
                  <a:srgbClr val="0070C0"/>
                </a:solidFill>
              </a:rPr>
              <a:t>(3</a:t>
            </a:r>
            <a:r>
              <a:rPr lang="ko-KR" altLang="en-US" sz="1200" dirty="0">
                <a:solidFill>
                  <a:srgbClr val="0070C0"/>
                </a:solidFill>
              </a:rPr>
              <a:t>차원 조직배양 기술</a:t>
            </a:r>
            <a:r>
              <a:rPr lang="en-US" altLang="ko-KR" sz="1200" dirty="0">
                <a:solidFill>
                  <a:srgbClr val="0070C0"/>
                </a:solidFill>
              </a:rPr>
              <a:t>), </a:t>
            </a:r>
            <a:r>
              <a:rPr lang="ko-KR" altLang="en-US" sz="1400" dirty="0" err="1"/>
              <a:t>씨위드</a:t>
            </a:r>
            <a:r>
              <a:rPr lang="en-US" altLang="ko-KR" sz="1200" dirty="0">
                <a:solidFill>
                  <a:srgbClr val="0070C0"/>
                </a:solidFill>
              </a:rPr>
              <a:t>(</a:t>
            </a:r>
            <a:r>
              <a:rPr lang="ko-KR" altLang="en-US" sz="1200" dirty="0">
                <a:solidFill>
                  <a:srgbClr val="0070C0"/>
                </a:solidFill>
              </a:rPr>
              <a:t>해조류 활용 </a:t>
            </a:r>
            <a:r>
              <a:rPr lang="ko-KR" altLang="en-US" sz="1200" dirty="0" err="1">
                <a:solidFill>
                  <a:srgbClr val="0070C0"/>
                </a:solidFill>
              </a:rPr>
              <a:t>배양육</a:t>
            </a:r>
            <a:r>
              <a:rPr lang="ko-KR" altLang="en-US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 err="1">
                <a:solidFill>
                  <a:srgbClr val="0070C0"/>
                </a:solidFill>
              </a:rPr>
              <a:t>씨밋</a:t>
            </a:r>
            <a:r>
              <a:rPr lang="ko-KR" altLang="en-US" sz="1200" dirty="0">
                <a:solidFill>
                  <a:srgbClr val="0070C0"/>
                </a:solidFill>
              </a:rPr>
              <a:t> 생산과 원천기술개발</a:t>
            </a:r>
            <a:r>
              <a:rPr lang="en-US" altLang="ko-KR" sz="1200" dirty="0">
                <a:solidFill>
                  <a:srgbClr val="0070C0"/>
                </a:solidFill>
              </a:rPr>
              <a:t>)</a:t>
            </a:r>
            <a:endParaRPr lang="en-US" altLang="ko-KR" sz="1400" dirty="0">
              <a:solidFill>
                <a:srgbClr val="0070C0"/>
              </a:solidFill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3A6052CB-9C94-4F96-9858-A11CD5EC0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54" y="2305050"/>
            <a:ext cx="3741217" cy="132308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xmlns="" id="{D67D0A60-E80F-46F9-932F-ACC63055F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7324" y="2318616"/>
            <a:ext cx="3152775" cy="1481860"/>
          </a:xfrm>
          <a:prstGeom prst="rect">
            <a:avLst/>
          </a:prstGeom>
        </p:spPr>
      </p:pic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xmlns="" id="{4BF7F13F-0B4E-480B-91DA-CFBA1853EF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726710"/>
              </p:ext>
            </p:extLst>
          </p:nvPr>
        </p:nvGraphicFramePr>
        <p:xfrm>
          <a:off x="4293238" y="2399028"/>
          <a:ext cx="4254753" cy="934722"/>
        </p:xfrm>
        <a:graphic>
          <a:graphicData uri="http://schemas.openxmlformats.org/drawingml/2006/table">
            <a:tbl>
              <a:tblPr/>
              <a:tblGrid>
                <a:gridCol w="2302461">
                  <a:extLst>
                    <a:ext uri="{9D8B030D-6E8A-4147-A177-3AD203B41FA5}">
                      <a16:colId xmlns:a16="http://schemas.microsoft.com/office/drawing/2014/main" xmlns="" val="943670135"/>
                    </a:ext>
                  </a:extLst>
                </a:gridCol>
                <a:gridCol w="1952292">
                  <a:extLst>
                    <a:ext uri="{9D8B030D-6E8A-4147-A177-3AD203B41FA5}">
                      <a16:colId xmlns:a16="http://schemas.microsoft.com/office/drawing/2014/main" xmlns="" val="2955600050"/>
                    </a:ext>
                  </a:extLst>
                </a:gridCol>
              </a:tblGrid>
              <a:tr h="14376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50" kern="0" spc="-30" dirty="0">
                          <a:solidFill>
                            <a:srgbClr val="000000"/>
                          </a:solidFill>
                          <a:effectLst/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</a:rPr>
                        <a:t>축산기업</a:t>
                      </a:r>
                      <a:endParaRPr lang="ko-KR" altLang="en-US" sz="850" kern="0" spc="-30" dirty="0">
                        <a:solidFill>
                          <a:srgbClr val="000000"/>
                        </a:solidFill>
                        <a:effectLst/>
                        <a:latin typeface="KoPub돋움체 Bold" panose="000008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50" kern="0" spc="-30">
                          <a:solidFill>
                            <a:srgbClr val="000000"/>
                          </a:solidFill>
                          <a:effectLst/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</a:rPr>
                        <a:t>배양육 연구기업</a:t>
                      </a:r>
                      <a:r>
                        <a:rPr lang="en-US" altLang="ko-KR" sz="850" kern="0" spc="-30">
                          <a:solidFill>
                            <a:srgbClr val="000000"/>
                          </a:solidFill>
                          <a:effectLst/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</a:rPr>
                        <a:t>(</a:t>
                      </a:r>
                      <a:r>
                        <a:rPr lang="ko-KR" altLang="en-US" sz="850" kern="0" spc="-30">
                          <a:solidFill>
                            <a:srgbClr val="000000"/>
                          </a:solidFill>
                          <a:effectLst/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</a:rPr>
                        <a:t>스타트업</a:t>
                      </a:r>
                      <a:r>
                        <a:rPr lang="en-US" altLang="ko-KR" sz="850" kern="0" spc="-30">
                          <a:solidFill>
                            <a:srgbClr val="000000"/>
                          </a:solidFill>
                          <a:effectLst/>
                          <a:latin typeface="KoPub돋움체 Bold" panose="00000800000000000000" pitchFamily="2" charset="-127"/>
                          <a:ea typeface="KoPub돋움체 Bold" panose="00000800000000000000" pitchFamily="2" charset="-127"/>
                        </a:rPr>
                        <a:t>)</a:t>
                      </a:r>
                      <a:endParaRPr lang="ko-KR" altLang="en-US" sz="850" kern="0" spc="-30">
                        <a:solidFill>
                          <a:srgbClr val="000000"/>
                        </a:solidFill>
                        <a:effectLst/>
                        <a:latin typeface="KoPub돋움체 Bold" panose="000008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52357312"/>
                  </a:ext>
                </a:extLst>
              </a:tr>
              <a:tr h="15824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Tyson</a:t>
                      </a:r>
                      <a:endParaRPr lang="ko-KR" altLang="en-US" sz="850" b="1" kern="0" spc="-30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미국에 본사를 둔 소고기</a:t>
                      </a: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닭고기</a:t>
                      </a: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, </a:t>
                      </a:r>
                      <a:r>
                        <a:rPr lang="ko-KR" altLang="en-US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돼지고기 생산기업</a:t>
                      </a: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ko-KR" altLang="en-US" sz="850" b="1" kern="0" spc="-30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Memphis Meats(</a:t>
                      </a:r>
                      <a:r>
                        <a:rPr lang="ko-KR" altLang="en-US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미국</a:t>
                      </a:r>
                      <a:r>
                        <a:rPr lang="en-US" altLang="ko-KR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),</a:t>
                      </a:r>
                      <a:endParaRPr lang="ko-KR" altLang="en-US" sz="850" b="0" kern="0" spc="-30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Future Meat Technologies(</a:t>
                      </a:r>
                      <a:r>
                        <a:rPr lang="ko-KR" altLang="en-US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이스라엘</a:t>
                      </a:r>
                      <a:r>
                        <a:rPr lang="en-US" altLang="ko-KR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ko-KR" altLang="en-US" sz="850" b="0" kern="0" spc="-30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56040575"/>
                  </a:ext>
                </a:extLst>
              </a:tr>
              <a:tr h="15824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Cargill (</a:t>
                      </a:r>
                      <a:r>
                        <a:rPr lang="ko-KR" altLang="en-US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육류 및 곡물의 거대기업</a:t>
                      </a: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ko-KR" altLang="en-US" sz="850" b="1" kern="0" spc="-30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Memphis Meats(</a:t>
                      </a:r>
                      <a:r>
                        <a:rPr lang="ko-KR" altLang="en-US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미국</a:t>
                      </a:r>
                      <a:r>
                        <a:rPr lang="en-US" altLang="ko-KR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ko-KR" altLang="en-US" sz="850" b="0" kern="0" spc="-30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93201182"/>
                  </a:ext>
                </a:extLst>
              </a:tr>
              <a:tr h="15824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PHW (</a:t>
                      </a:r>
                      <a:r>
                        <a:rPr lang="ko-KR" altLang="en-US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독일에 본사를 둔 세계적인 가금류 회사 </a:t>
                      </a:r>
                      <a:r>
                        <a:rPr lang="en-US" altLang="ko-KR" sz="850" b="1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ko-KR" altLang="en-US" sz="850" b="1" kern="0" spc="-30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50" b="0" kern="0" spc="-30" dirty="0" err="1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SuperMeat</a:t>
                      </a:r>
                      <a:r>
                        <a:rPr lang="en-US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(</a:t>
                      </a:r>
                      <a:r>
                        <a:rPr lang="ko-KR" altLang="en-US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이스라엘</a:t>
                      </a:r>
                      <a:r>
                        <a:rPr lang="en-US" altLang="ko-KR" sz="850" b="0" kern="0" spc="-30" dirty="0">
                          <a:solidFill>
                            <a:srgbClr val="000000"/>
                          </a:solidFill>
                          <a:effectLst/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</a:rPr>
                        <a:t>)</a:t>
                      </a:r>
                      <a:endParaRPr lang="ko-KR" altLang="en-US" sz="850" b="0" kern="0" spc="-30" dirty="0">
                        <a:solidFill>
                          <a:srgbClr val="000000"/>
                        </a:solidFill>
                        <a:effectLst/>
                        <a:latin typeface="KoPub돋움체 Light" panose="00000300000000000000" pitchFamily="2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10809048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538F839-9D66-413C-889B-889429969292}"/>
              </a:ext>
            </a:extLst>
          </p:cNvPr>
          <p:cNvSpPr txBox="1"/>
          <p:nvPr/>
        </p:nvSpPr>
        <p:spPr>
          <a:xfrm>
            <a:off x="400434" y="2028004"/>
            <a:ext cx="3736338" cy="276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미국의 주요 </a:t>
            </a:r>
            <a:r>
              <a:rPr lang="ko-KR" altLang="en-US" sz="1200" b="1"/>
              <a:t>축산기업 대체식품 생산 및 투자 현황</a:t>
            </a:r>
            <a:endParaRPr lang="ko-KR" altLang="en-US" sz="12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B31B1900-8D29-4735-BBD2-226D8E212CD1}"/>
              </a:ext>
            </a:extLst>
          </p:cNvPr>
          <p:cNvSpPr txBox="1"/>
          <p:nvPr/>
        </p:nvSpPr>
        <p:spPr>
          <a:xfrm>
            <a:off x="4293238" y="2037241"/>
            <a:ext cx="3736338" cy="276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세계 주요 축산기업의 </a:t>
            </a:r>
            <a:r>
              <a:rPr lang="ko-KR" altLang="en-US" sz="1200" b="1" dirty="0" err="1"/>
              <a:t>배양육</a:t>
            </a:r>
            <a:r>
              <a:rPr lang="ko-KR" altLang="en-US" sz="1200" b="1" dirty="0"/>
              <a:t> 연구기업 투자 동향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19C9D19-2D32-4EBB-B034-CAB6BC122650}"/>
              </a:ext>
            </a:extLst>
          </p:cNvPr>
          <p:cNvSpPr txBox="1"/>
          <p:nvPr/>
        </p:nvSpPr>
        <p:spPr>
          <a:xfrm>
            <a:off x="8787323" y="1998031"/>
            <a:ext cx="3318951" cy="276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대체식품 </a:t>
            </a:r>
            <a:r>
              <a:rPr lang="ko-KR" altLang="en-US" sz="1200" b="1" dirty="0" err="1"/>
              <a:t>스타트업</a:t>
            </a:r>
            <a:r>
              <a:rPr lang="ko-KR" altLang="en-US" sz="1200" b="1" dirty="0"/>
              <a:t> 투자 추이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5146F9EB-4D5B-4F73-8772-8E4C8AAA3154}"/>
              </a:ext>
            </a:extLst>
          </p:cNvPr>
          <p:cNvSpPr txBox="1"/>
          <p:nvPr/>
        </p:nvSpPr>
        <p:spPr>
          <a:xfrm>
            <a:off x="4136771" y="3397140"/>
            <a:ext cx="36546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자료</a:t>
            </a:r>
            <a:r>
              <a:rPr lang="en-US" altLang="ko-KR" sz="1000" dirty="0"/>
              <a:t>: </a:t>
            </a:r>
            <a:r>
              <a:rPr lang="ko-KR" altLang="en-US" sz="1000" dirty="0"/>
              <a:t>박미성 외</a:t>
            </a:r>
            <a:r>
              <a:rPr lang="en-US" altLang="ko-KR" sz="1000" dirty="0"/>
              <a:t>(2019) </a:t>
            </a:r>
            <a:r>
              <a:rPr lang="ko-KR" altLang="en-US" sz="1000" dirty="0"/>
              <a:t>식품산업의 </a:t>
            </a:r>
            <a:r>
              <a:rPr lang="ko-KR" altLang="en-US" sz="1000" dirty="0" err="1"/>
              <a:t>푸드테크</a:t>
            </a:r>
            <a:r>
              <a:rPr lang="ko-KR" altLang="en-US" sz="1000" dirty="0"/>
              <a:t> 적용실태와 과제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E018C62-2401-417E-B357-23C0C517CD19}"/>
              </a:ext>
            </a:extLst>
          </p:cNvPr>
          <p:cNvSpPr txBox="1"/>
          <p:nvPr/>
        </p:nvSpPr>
        <p:spPr>
          <a:xfrm>
            <a:off x="8787323" y="3860724"/>
            <a:ext cx="30753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자료</a:t>
            </a:r>
            <a:r>
              <a:rPr lang="en-US" altLang="ko-KR" sz="1000" dirty="0"/>
              <a:t>: CB Insights</a:t>
            </a:r>
            <a:endParaRPr lang="ko-KR" altLang="en-US" sz="1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7CD2F1D1-0554-4FF5-BDB1-93ED639F8B90}"/>
              </a:ext>
            </a:extLst>
          </p:cNvPr>
          <p:cNvSpPr txBox="1"/>
          <p:nvPr/>
        </p:nvSpPr>
        <p:spPr>
          <a:xfrm>
            <a:off x="329310" y="3658585"/>
            <a:ext cx="30753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자료</a:t>
            </a:r>
            <a:r>
              <a:rPr lang="en-US" altLang="ko-KR" sz="1000" dirty="0"/>
              <a:t>: GFI(2020) </a:t>
            </a:r>
            <a:endParaRPr lang="ko-KR" altLang="en-US" sz="1000" dirty="0"/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xmlns="" id="{D0F582F3-F655-4855-9912-8767571754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5" y="4227117"/>
            <a:ext cx="4076700" cy="225003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83710C6-F298-4F92-BBDB-54224B3FB172}"/>
              </a:ext>
            </a:extLst>
          </p:cNvPr>
          <p:cNvSpPr txBox="1"/>
          <p:nvPr/>
        </p:nvSpPr>
        <p:spPr>
          <a:xfrm>
            <a:off x="395554" y="3992361"/>
            <a:ext cx="3814496" cy="276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대체식품의 비용 효율성 확보 시기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DDD8EA80-0080-4710-8E23-ACBE9CB95B1B}"/>
              </a:ext>
            </a:extLst>
          </p:cNvPr>
          <p:cNvSpPr/>
          <p:nvPr/>
        </p:nvSpPr>
        <p:spPr>
          <a:xfrm>
            <a:off x="8547989" y="4167193"/>
            <a:ext cx="3558285" cy="2516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400" b="1" dirty="0"/>
              <a:t>기존 단백질 식품과 경쟁 가능한 수준의 맛과 </a:t>
            </a:r>
            <a:r>
              <a:rPr lang="ko-KR" altLang="en-US" sz="1400" b="1" dirty="0" err="1"/>
              <a:t>식감을</a:t>
            </a:r>
            <a:r>
              <a:rPr lang="ko-KR" altLang="en-US" sz="1400" b="1" dirty="0"/>
              <a:t> 구현하는 비용 효율성</a:t>
            </a:r>
            <a:r>
              <a:rPr lang="ko-KR" altLang="en-US" sz="1400" dirty="0"/>
              <a:t>은 식물 추출</a:t>
            </a:r>
            <a:r>
              <a:rPr lang="en-US" altLang="ko-KR" sz="1400" dirty="0"/>
              <a:t>(2023</a:t>
            </a:r>
            <a:r>
              <a:rPr lang="ko-KR" altLang="en-US" sz="1400" dirty="0"/>
              <a:t>년</a:t>
            </a:r>
            <a:r>
              <a:rPr lang="en-US" altLang="ko-KR" sz="1400" dirty="0"/>
              <a:t>), </a:t>
            </a:r>
            <a:r>
              <a:rPr lang="ko-KR" altLang="en-US" sz="1400" dirty="0"/>
              <a:t>미생물 발효</a:t>
            </a:r>
            <a:r>
              <a:rPr lang="en-US" altLang="ko-KR" sz="1400" dirty="0"/>
              <a:t>(2025</a:t>
            </a:r>
            <a:r>
              <a:rPr lang="ko-KR" altLang="en-US" sz="1400" dirty="0"/>
              <a:t>년</a:t>
            </a:r>
            <a:r>
              <a:rPr lang="en-US" altLang="ko-KR" sz="1400" dirty="0"/>
              <a:t>), </a:t>
            </a:r>
            <a:r>
              <a:rPr lang="ko-KR" altLang="en-US" sz="1400" b="1" dirty="0"/>
              <a:t>동물세포배양</a:t>
            </a:r>
            <a:r>
              <a:rPr lang="en-US" altLang="ko-KR" sz="1400" b="1" dirty="0"/>
              <a:t>(2032</a:t>
            </a:r>
            <a:r>
              <a:rPr lang="ko-KR" altLang="en-US" sz="1400" b="1" dirty="0"/>
              <a:t>년</a:t>
            </a:r>
            <a:r>
              <a:rPr lang="en-US" altLang="ko-KR" sz="1400" b="1" dirty="0"/>
              <a:t>)</a:t>
            </a:r>
            <a:r>
              <a:rPr lang="en-US" altLang="ko-KR" sz="1400" dirty="0"/>
              <a:t> </a:t>
            </a:r>
            <a:r>
              <a:rPr lang="ko-KR" altLang="en-US" sz="1400" dirty="0"/>
              <a:t>전망</a:t>
            </a:r>
            <a:endParaRPr lang="en-US" altLang="ko-KR" sz="1400" dirty="0"/>
          </a:p>
          <a:p>
            <a:r>
              <a:rPr lang="ko-KR" altLang="en-US" sz="1400" dirty="0"/>
              <a:t> </a:t>
            </a:r>
            <a:endParaRPr lang="en-US" altLang="ko-KR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400" b="1" dirty="0" err="1"/>
              <a:t>잇저스트</a:t>
            </a:r>
            <a:r>
              <a:rPr lang="en-US" altLang="ko-KR" sz="1400" b="1" dirty="0"/>
              <a:t>(Eat Just)</a:t>
            </a:r>
            <a:r>
              <a:rPr lang="ko-KR" altLang="en-US" sz="1400" dirty="0"/>
              <a:t>는 세계 최초로 </a:t>
            </a:r>
            <a:r>
              <a:rPr lang="en-US" altLang="ko-KR" sz="1400" b="1" dirty="0"/>
              <a:t>2020</a:t>
            </a:r>
            <a:r>
              <a:rPr lang="ko-KR" altLang="en-US" sz="1400" b="1" dirty="0"/>
              <a:t>년 </a:t>
            </a:r>
            <a:r>
              <a:rPr lang="en-US" altLang="ko-KR" sz="1400" b="1" dirty="0"/>
              <a:t>11</a:t>
            </a:r>
            <a:r>
              <a:rPr lang="ko-KR" altLang="en-US" sz="1400" b="1" dirty="0"/>
              <a:t>월 싱가포르 </a:t>
            </a:r>
            <a:r>
              <a:rPr lang="ko-KR" altLang="en-US" sz="1400" b="1" dirty="0" err="1"/>
              <a:t>식품청</a:t>
            </a:r>
            <a:r>
              <a:rPr lang="en-US" altLang="ko-KR" sz="1400" b="1" dirty="0"/>
              <a:t>(SFA)</a:t>
            </a:r>
            <a:r>
              <a:rPr lang="ko-KR" altLang="en-US" sz="1400" dirty="0"/>
              <a:t>으로부터 </a:t>
            </a:r>
            <a:r>
              <a:rPr lang="ko-KR" altLang="en-US" sz="1400" b="1" dirty="0" err="1"/>
              <a:t>배양육</a:t>
            </a:r>
            <a:r>
              <a:rPr lang="en-US" altLang="ko-KR" sz="1400" b="1" dirty="0"/>
              <a:t> </a:t>
            </a:r>
            <a:r>
              <a:rPr lang="ko-KR" altLang="en-US" sz="1400" b="1" dirty="0"/>
              <a:t>닭고기 허가</a:t>
            </a:r>
            <a:r>
              <a:rPr lang="en-US" altLang="ko-KR" sz="1400" dirty="0"/>
              <a:t>, </a:t>
            </a:r>
            <a:r>
              <a:rPr lang="ko-KR" altLang="en-US" sz="1400" dirty="0"/>
              <a:t>싱가포르 레스토랑 </a:t>
            </a:r>
            <a:r>
              <a:rPr lang="en-US" altLang="ko-KR" sz="1400" dirty="0"/>
              <a:t>1880</a:t>
            </a:r>
            <a:r>
              <a:rPr lang="ko-KR" altLang="en-US" sz="1400" dirty="0"/>
              <a:t>에서 </a:t>
            </a:r>
            <a:r>
              <a:rPr lang="en-US" altLang="ko-KR" sz="1400" dirty="0"/>
              <a:t>23</a:t>
            </a:r>
            <a:r>
              <a:rPr lang="ko-KR" altLang="en-US" sz="1400" dirty="0"/>
              <a:t>달러에 첫 판매</a:t>
            </a:r>
            <a:endParaRPr lang="en-US" altLang="ko-K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050" dirty="0"/>
              <a:t>싱가포르 배양육에 대한 </a:t>
            </a:r>
            <a:r>
              <a:rPr lang="ko-KR" altLang="en-US" sz="1050" dirty="0" err="1"/>
              <a:t>규제프레임워크</a:t>
            </a:r>
            <a:r>
              <a:rPr lang="ko-KR" altLang="en-US" sz="1050" dirty="0"/>
              <a:t> 구축</a:t>
            </a:r>
            <a:endParaRPr lang="en-US" altLang="ko-KR" sz="105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050" dirty="0"/>
              <a:t>2</a:t>
            </a:r>
            <a:r>
              <a:rPr lang="ko-KR" altLang="en-US" sz="1050" dirty="0"/>
              <a:t>년간 </a:t>
            </a:r>
            <a:r>
              <a:rPr lang="ko-KR" altLang="en-US" sz="1050" dirty="0" err="1"/>
              <a:t>식품청</a:t>
            </a:r>
            <a:r>
              <a:rPr lang="en-US" altLang="ko-KR" sz="1050" dirty="0"/>
              <a:t>(SFA)</a:t>
            </a:r>
            <a:r>
              <a:rPr lang="ko-KR" altLang="en-US" sz="1050" dirty="0"/>
              <a:t>는 영양성분</a:t>
            </a:r>
            <a:r>
              <a:rPr lang="en-US" altLang="ko-KR" sz="1050" dirty="0"/>
              <a:t>, </a:t>
            </a:r>
            <a:r>
              <a:rPr lang="ko-KR" altLang="en-US" sz="1050" dirty="0"/>
              <a:t>미생물함량 등 </a:t>
            </a:r>
            <a:r>
              <a:rPr lang="ko-KR" altLang="en-US" sz="1050" dirty="0" err="1"/>
              <a:t>육류로서의</a:t>
            </a:r>
            <a:r>
              <a:rPr lang="ko-KR" altLang="en-US" sz="1050" dirty="0"/>
              <a:t> 안전 및 품질 검증</a:t>
            </a:r>
            <a:r>
              <a:rPr lang="en-US" altLang="ko-KR" sz="1050" dirty="0"/>
              <a:t>, </a:t>
            </a:r>
            <a:r>
              <a:rPr lang="ko-KR" altLang="en-US" sz="1050" dirty="0"/>
              <a:t>전체 생산 공정 검토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B42205B4-1783-4D7C-8BFE-CA655D907D51}"/>
              </a:ext>
            </a:extLst>
          </p:cNvPr>
          <p:cNvSpPr txBox="1"/>
          <p:nvPr/>
        </p:nvSpPr>
        <p:spPr>
          <a:xfrm>
            <a:off x="314325" y="6486262"/>
            <a:ext cx="36671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자료</a:t>
            </a:r>
            <a:r>
              <a:rPr lang="en-US" altLang="ko-KR" sz="1000" dirty="0"/>
              <a:t>: </a:t>
            </a:r>
            <a:r>
              <a:rPr lang="ko-KR" altLang="en-US" sz="1000" dirty="0"/>
              <a:t>김보경</a:t>
            </a:r>
            <a:r>
              <a:rPr lang="en-US" altLang="ko-KR" sz="1000" dirty="0"/>
              <a:t>(2021) </a:t>
            </a:r>
            <a:r>
              <a:rPr lang="ko-KR" altLang="en-US" sz="1000" dirty="0"/>
              <a:t>대체 </a:t>
            </a:r>
            <a:r>
              <a:rPr lang="ko-KR" altLang="en-US" sz="1000" dirty="0" err="1"/>
              <a:t>단백실</a:t>
            </a:r>
            <a:r>
              <a:rPr lang="ko-KR" altLang="en-US" sz="1000" dirty="0"/>
              <a:t> 식품 트렌드와 시사점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xmlns="" id="{9299AD9C-6C4B-4A03-823A-0FF1B9CD6C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5040" y="4392471"/>
            <a:ext cx="3908934" cy="231530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3E809531-6656-4D2F-8291-6B029A495682}"/>
              </a:ext>
            </a:extLst>
          </p:cNvPr>
          <p:cNvSpPr txBox="1"/>
          <p:nvPr/>
        </p:nvSpPr>
        <p:spPr>
          <a:xfrm>
            <a:off x="4391024" y="4033080"/>
            <a:ext cx="4032950" cy="276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/>
              <a:t>세계 육류시장에서 </a:t>
            </a:r>
            <a:r>
              <a:rPr lang="ko-KR" altLang="en-US" sz="1200" b="1" dirty="0" err="1"/>
              <a:t>대체육</a:t>
            </a:r>
            <a:r>
              <a:rPr lang="ko-KR" altLang="en-US" sz="1200" b="1" dirty="0"/>
              <a:t> 및 일반고기 시장 규모 전망</a:t>
            </a:r>
          </a:p>
        </p:txBody>
      </p:sp>
      <p:sp>
        <p:nvSpPr>
          <p:cNvPr id="26" name="슬라이드 번호 개체 틀 25">
            <a:extLst>
              <a:ext uri="{FF2B5EF4-FFF2-40B4-BE49-F238E27FC236}">
                <a16:creationId xmlns:a16="http://schemas.microsoft.com/office/drawing/2014/main" xmlns="" id="{5C5FB9C6-4964-41C7-BEF6-8F3469801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78914"/>
            <a:ext cx="2743200" cy="365125"/>
          </a:xfrm>
        </p:spPr>
        <p:txBody>
          <a:bodyPr/>
          <a:lstStyle/>
          <a:p>
            <a:fld id="{9FB68224-7F07-45C3-A3A7-ABB41825F3B0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9177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3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1022</Words>
  <Application>Microsoft Office PowerPoint</Application>
  <PresentationFormat>와이드스크린</PresentationFormat>
  <Paragraphs>153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3" baseType="lpstr">
      <vt:lpstr>±¼¸²</vt:lpstr>
      <vt:lpstr>KoPub돋움체 Bold</vt:lpstr>
      <vt:lpstr>KoPub돋움체 Light</vt:lpstr>
      <vt:lpstr>맑은 고딕</vt:lpstr>
      <vt:lpstr>새굴림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조윤미</cp:lastModifiedBy>
  <cp:revision>22</cp:revision>
  <cp:lastPrinted>2021-08-24T17:07:46Z</cp:lastPrinted>
  <dcterms:created xsi:type="dcterms:W3CDTF">2021-08-24T14:19:26Z</dcterms:created>
  <dcterms:modified xsi:type="dcterms:W3CDTF">2021-08-25T00:31:20Z</dcterms:modified>
</cp:coreProperties>
</file>