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9" r:id="rId3"/>
    <p:sldId id="289" r:id="rId4"/>
    <p:sldId id="294" r:id="rId5"/>
    <p:sldId id="297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66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434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-3870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8F38F1-07D8-46DF-AFE4-F1987C1D9224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BECB63-FFBE-4196-9157-ECBC351FB5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16632"/>
            <a:ext cx="2088232" cy="451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42987-7F18-4327-BC69-ABE9C1722CDA}" type="datetimeFigureOut">
              <a:rPr lang="ko-KR" altLang="en-US" smtClean="0"/>
              <a:pPr/>
              <a:t>2021-08-24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69158-C7F5-47EC-8071-80DF5A7FAF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47864" y="3717032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006666"/>
                </a:solidFill>
                <a:latin typeface="HY강B" pitchFamily="18" charset="-127"/>
                <a:ea typeface="HY강B" pitchFamily="18" charset="-127"/>
              </a:rPr>
              <a:t>2021</a:t>
            </a:r>
            <a:r>
              <a:rPr lang="ko-KR" altLang="en-US" sz="2400" b="1" dirty="0" smtClean="0">
                <a:solidFill>
                  <a:srgbClr val="006666"/>
                </a:solidFill>
                <a:latin typeface="HY강B" pitchFamily="18" charset="-127"/>
                <a:ea typeface="HY강B" pitchFamily="18" charset="-127"/>
              </a:rPr>
              <a:t>년 </a:t>
            </a:r>
            <a:r>
              <a:rPr lang="en-US" altLang="ko-KR" sz="2400" b="1" dirty="0" smtClean="0">
                <a:solidFill>
                  <a:srgbClr val="006666"/>
                </a:solidFill>
                <a:latin typeface="HY강B" pitchFamily="18" charset="-127"/>
                <a:ea typeface="HY강B" pitchFamily="18" charset="-127"/>
              </a:rPr>
              <a:t>8</a:t>
            </a:r>
            <a:r>
              <a:rPr lang="ko-KR" altLang="en-US" sz="2400" b="1" dirty="0" smtClean="0">
                <a:solidFill>
                  <a:srgbClr val="006666"/>
                </a:solidFill>
                <a:latin typeface="HY강B" pitchFamily="18" charset="-127"/>
                <a:ea typeface="HY강B" pitchFamily="18" charset="-127"/>
              </a:rPr>
              <a:t>월 </a:t>
            </a:r>
            <a:r>
              <a:rPr lang="en-US" altLang="ko-KR" sz="2400" b="1" dirty="0" smtClean="0">
                <a:solidFill>
                  <a:srgbClr val="006666"/>
                </a:solidFill>
                <a:latin typeface="HY강B" pitchFamily="18" charset="-127"/>
                <a:ea typeface="HY강B" pitchFamily="18" charset="-127"/>
              </a:rPr>
              <a:t>25</a:t>
            </a:r>
            <a:r>
              <a:rPr lang="ko-KR" altLang="en-US" sz="2400" b="1" dirty="0" smtClean="0">
                <a:solidFill>
                  <a:srgbClr val="006666"/>
                </a:solidFill>
                <a:latin typeface="HY강B" pitchFamily="18" charset="-127"/>
                <a:ea typeface="HY강B" pitchFamily="18" charset="-127"/>
              </a:rPr>
              <a:t>일</a:t>
            </a:r>
            <a:r>
              <a:rPr lang="en-US" altLang="ko-KR" sz="2400" b="1" dirty="0" smtClean="0">
                <a:solidFill>
                  <a:srgbClr val="006666"/>
                </a:solidFill>
                <a:latin typeface="HY강B" pitchFamily="18" charset="-127"/>
                <a:ea typeface="HY강B" pitchFamily="18" charset="-127"/>
              </a:rPr>
              <a:t> </a:t>
            </a:r>
            <a:endParaRPr lang="ko-KR" altLang="en-US" sz="2400" b="1" dirty="0">
              <a:solidFill>
                <a:srgbClr val="006666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7944" y="4941168"/>
            <a:ext cx="4933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006666"/>
                </a:solidFill>
                <a:latin typeface="HY강B" pitchFamily="18" charset="-127"/>
                <a:ea typeface="HY강B" pitchFamily="18" charset="-127"/>
              </a:rPr>
              <a:t>                              윤 명 </a:t>
            </a:r>
            <a:r>
              <a:rPr lang="en-US" altLang="ko-KR" sz="2400" b="1" dirty="0" smtClean="0">
                <a:solidFill>
                  <a:srgbClr val="006666"/>
                </a:solidFill>
                <a:latin typeface="HY강B" pitchFamily="18" charset="-127"/>
                <a:ea typeface="HY강B" pitchFamily="18" charset="-127"/>
              </a:rPr>
              <a:t> </a:t>
            </a:r>
          </a:p>
          <a:p>
            <a:pPr algn="r"/>
            <a:r>
              <a:rPr lang="en-US" altLang="ko-KR" sz="2400" b="1" dirty="0" smtClean="0">
                <a:solidFill>
                  <a:srgbClr val="006666"/>
                </a:solidFill>
                <a:latin typeface="HY강B" pitchFamily="18" charset="-127"/>
                <a:ea typeface="HY강B" pitchFamily="18" charset="-127"/>
              </a:rPr>
              <a:t>   </a:t>
            </a:r>
            <a:r>
              <a:rPr lang="ko-KR" altLang="en-US" sz="2000" b="1" dirty="0" smtClean="0">
                <a:solidFill>
                  <a:srgbClr val="006666"/>
                </a:solidFill>
                <a:latin typeface="HY강B" pitchFamily="18" charset="-127"/>
                <a:ea typeface="HY강B" pitchFamily="18" charset="-127"/>
              </a:rPr>
              <a:t>소비자시민모임 사무총장</a:t>
            </a:r>
            <a:endParaRPr lang="ko-KR" altLang="en-US" sz="2000" b="1" dirty="0">
              <a:solidFill>
                <a:srgbClr val="006666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1340768"/>
            <a:ext cx="777686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소비자 관점에서 바라본 </a:t>
            </a:r>
            <a:endParaRPr kumimoji="0" lang="en-US" altLang="ko-KR" sz="4000" b="0" i="0" u="none" strike="noStrike" kern="1200" cap="none" spc="0" normalizeH="0" baseline="0" noProof="0" dirty="0" smtClean="0">
              <a:ln>
                <a:noFill/>
              </a:ln>
              <a:solidFill>
                <a:srgbClr val="006666"/>
              </a:solidFill>
              <a:effectLst/>
              <a:uLnTx/>
              <a:uFillTx/>
              <a:latin typeface="HY울릉도B" pitchFamily="18" charset="-127"/>
              <a:ea typeface="HY울릉도B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대체육</a:t>
            </a:r>
            <a:r>
              <a:rPr kumimoji="0" lang="ko-KR" altLang="en-US" sz="3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 </a:t>
            </a:r>
            <a:r>
              <a:rPr lang="ko-KR" altLang="en-US" sz="3800" dirty="0" smtClean="0">
                <a:solidFill>
                  <a:srgbClr val="006666"/>
                </a:solidFill>
                <a:latin typeface="HY울릉도B" pitchFamily="18" charset="-127"/>
                <a:ea typeface="HY울릉도B" pitchFamily="18" charset="-127"/>
              </a:rPr>
              <a:t>시장에 대한 기대와 우려</a:t>
            </a:r>
            <a:endParaRPr kumimoji="0" lang="ko-KR" altLang="en-US" sz="3800" b="0" i="0" u="none" strike="noStrike" kern="1200" cap="none" spc="0" normalizeH="0" baseline="0" noProof="0" dirty="0">
              <a:ln>
                <a:noFill/>
              </a:ln>
              <a:solidFill>
                <a:srgbClr val="006666"/>
              </a:solidFill>
              <a:effectLst/>
              <a:uLnTx/>
              <a:uFillTx/>
              <a:latin typeface="HY울릉도B" pitchFamily="18" charset="-127"/>
              <a:ea typeface="HY울릉도B" pitchFamily="18" charset="-127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296" y="620688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solidFill>
                  <a:srgbClr val="006666"/>
                </a:solidFill>
                <a:latin typeface="HY울릉도B" pitchFamily="18" charset="-127"/>
                <a:ea typeface="HY울릉도B" pitchFamily="18" charset="-127"/>
              </a:rPr>
              <a:t>1. </a:t>
            </a:r>
            <a:r>
              <a:rPr lang="ko-KR" altLang="en-US" sz="3200" dirty="0" smtClean="0">
                <a:solidFill>
                  <a:srgbClr val="006666"/>
                </a:solidFill>
                <a:latin typeface="HY울릉도B" pitchFamily="18" charset="-127"/>
                <a:ea typeface="HY울릉도B" pitchFamily="18" charset="-127"/>
              </a:rPr>
              <a:t>소비자 인식변화 </a:t>
            </a:r>
            <a:endParaRPr lang="ko-KR" altLang="en-US" sz="3200" dirty="0">
              <a:solidFill>
                <a:srgbClr val="006666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296" y="1484784"/>
            <a:ext cx="807249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●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 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최근 소비자 생활에 가장 영향을 미치는 이슈</a:t>
            </a:r>
            <a:endParaRPr lang="en-US" altLang="ko-KR" sz="2800" dirty="0" smtClean="0">
              <a:solidFill>
                <a:schemeClr val="tx1">
                  <a:lumMod val="75000"/>
                  <a:lumOff val="2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   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: </a:t>
            </a:r>
            <a:r>
              <a:rPr lang="ko-KR" altLang="en-US" sz="3200" dirty="0" smtClean="0">
                <a:solidFill>
                  <a:srgbClr val="006666"/>
                </a:solidFill>
                <a:latin typeface="HY울릉도B" pitchFamily="18" charset="-127"/>
                <a:ea typeface="HY울릉도B" pitchFamily="18" charset="-127"/>
              </a:rPr>
              <a:t>건강</a:t>
            </a:r>
            <a:r>
              <a:rPr lang="en-US" altLang="ko-KR" sz="3200" dirty="0" smtClean="0">
                <a:solidFill>
                  <a:srgbClr val="006666"/>
                </a:solidFill>
                <a:latin typeface="HY울릉도B" pitchFamily="18" charset="-127"/>
                <a:ea typeface="HY울릉도B" pitchFamily="18" charset="-127"/>
              </a:rPr>
              <a:t>,  </a:t>
            </a:r>
            <a:r>
              <a:rPr lang="ko-KR" altLang="en-US" sz="3200" dirty="0" smtClean="0">
                <a:solidFill>
                  <a:srgbClr val="006666"/>
                </a:solidFill>
                <a:latin typeface="HY울릉도B" pitchFamily="18" charset="-127"/>
                <a:ea typeface="HY울릉도B" pitchFamily="18" charset="-127"/>
              </a:rPr>
              <a:t>환경  </a:t>
            </a:r>
            <a:endParaRPr lang="en-US" altLang="ko-KR" sz="3200" dirty="0" smtClean="0">
              <a:solidFill>
                <a:srgbClr val="006666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맑은 고딕"/>
              </a:rPr>
              <a:t>●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건강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환경 이슈 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식품에도 영향을 미치고 있음</a:t>
            </a:r>
            <a:endParaRPr lang="en-US" altLang="ko-KR" sz="28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 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- </a:t>
            </a:r>
            <a:r>
              <a:rPr lang="ko-KR" alt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지속가능한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 먹거리 생산에 대한 고민</a:t>
            </a:r>
            <a:endParaRPr lang="en-US" altLang="ko-KR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 -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건강을 위한 건강기능식품 등 관심 증가</a:t>
            </a:r>
            <a:endParaRPr lang="en-US" altLang="ko-KR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 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-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환경 문제의 심각성 인식 </a:t>
            </a:r>
            <a:endParaRPr lang="en-US" altLang="ko-KR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 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   →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가치소비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,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HY울릉도B" pitchFamily="18" charset="-127"/>
              </a:rPr>
              <a:t>친환경 소비 증가 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296" y="620688"/>
            <a:ext cx="6808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200" dirty="0" smtClean="0">
                <a:solidFill>
                  <a:srgbClr val="006666"/>
                </a:solidFill>
                <a:latin typeface="HY울릉도B" pitchFamily="18" charset="-127"/>
                <a:ea typeface="HY울릉도B" pitchFamily="18" charset="-127"/>
              </a:rPr>
              <a:t>2</a:t>
            </a:r>
            <a:r>
              <a:rPr kumimoji="0" lang="en-US" altLang="ko-KR" sz="3200" b="0" i="0" u="none" strike="noStrike" kern="1200" cap="none" spc="0" normalizeH="0" baseline="0" noProof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. </a:t>
            </a:r>
            <a:r>
              <a:rPr kumimoji="0" lang="ko-KR" alt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대체육에</a:t>
            </a:r>
            <a:r>
              <a:rPr kumimoji="0" lang="ko-KR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 대한 소비자 관심 증가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66"/>
              </a:solidFill>
              <a:effectLst/>
              <a:uLnTx/>
              <a:uFillTx/>
              <a:latin typeface="HY울릉도B" pitchFamily="18" charset="-127"/>
              <a:ea typeface="HY울릉도B" pitchFamily="18" charset="-127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296" y="1628800"/>
            <a:ext cx="807249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●</a:t>
            </a:r>
            <a:r>
              <a:rPr kumimoji="0" lang="ko-KR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r>
              <a:rPr lang="ko-KR" altLang="en-US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HY울릉도B" pitchFamily="18" charset="-127"/>
                <a:ea typeface="HY울릉도B" pitchFamily="18" charset="-127"/>
              </a:rPr>
              <a:t>육</a:t>
            </a:r>
            <a:r>
              <a:rPr kumimoji="0" lang="ko-KR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식에 대한 인식 변화</a:t>
            </a:r>
            <a:endParaRPr kumimoji="0" lang="en-US" altLang="ko-KR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HY울릉도B" pitchFamily="18" charset="-127"/>
              <a:ea typeface="HY울릉도B" pitchFamily="18" charset="-127"/>
              <a:cs typeface="+mn-cs"/>
            </a:endParaRPr>
          </a:p>
          <a:p>
            <a:r>
              <a:rPr kumimoji="0" lang="en-US" altLang="ko-KR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/>
                <a:ea typeface="HY울릉도B" pitchFamily="18" charset="-127"/>
                <a:cs typeface="+mn-cs"/>
              </a:rPr>
              <a:t> - </a:t>
            </a:r>
            <a:r>
              <a:rPr lang="ko-KR" altLang="en-US" sz="2400" b="1" dirty="0" smtClean="0"/>
              <a:t>반려동물 시장 확대에 따른 동물복지 관심 증대 </a:t>
            </a:r>
            <a:endParaRPr lang="en-US" altLang="ko-KR" sz="2400" b="1" dirty="0" smtClean="0"/>
          </a:p>
          <a:p>
            <a:r>
              <a:rPr lang="en-US" altLang="ko-KR" sz="2400" dirty="0"/>
              <a:t> </a:t>
            </a:r>
            <a:r>
              <a:rPr lang="en-US" altLang="ko-KR" sz="2400" dirty="0" smtClean="0"/>
              <a:t>   : </a:t>
            </a:r>
            <a:r>
              <a:rPr lang="ko-KR" altLang="en-US" sz="2400" dirty="0" smtClean="0"/>
              <a:t>동물복지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가축생산환경</a:t>
            </a:r>
            <a:r>
              <a:rPr lang="en-US" altLang="ko-KR" sz="2400" dirty="0" smtClean="0"/>
              <a:t>),</a:t>
            </a:r>
            <a:r>
              <a:rPr lang="ko-KR" altLang="en-US" sz="2400" dirty="0" smtClean="0"/>
              <a:t> 도축</a:t>
            </a:r>
            <a:r>
              <a:rPr lang="en-US" altLang="ko-KR" sz="2400" dirty="0"/>
              <a:t>·</a:t>
            </a:r>
            <a:r>
              <a:rPr lang="ko-KR" altLang="en-US" sz="2400" dirty="0" smtClean="0"/>
              <a:t>학대 인식 변화 </a:t>
            </a:r>
            <a:endParaRPr lang="en-US" altLang="ko-KR" sz="2400" dirty="0"/>
          </a:p>
          <a:p>
            <a:r>
              <a:rPr lang="en-US" altLang="ko-KR" sz="2400" dirty="0"/>
              <a:t/>
            </a:r>
            <a:br>
              <a:rPr lang="en-US" altLang="ko-KR" sz="2400" dirty="0"/>
            </a:br>
            <a:r>
              <a:rPr lang="en-US" altLang="ko-KR" sz="2400" dirty="0" smtClean="0"/>
              <a:t> - </a:t>
            </a:r>
            <a:r>
              <a:rPr lang="ko-KR" altLang="en-US" sz="2400" b="1" dirty="0" smtClean="0"/>
              <a:t>축산 질병 관련 안전성 문제 지속</a:t>
            </a:r>
            <a:endParaRPr lang="en-US" altLang="ko-KR" sz="2400" b="1" dirty="0" smtClean="0"/>
          </a:p>
          <a:p>
            <a:r>
              <a:rPr lang="ko-KR" altLang="en-US" sz="2400" dirty="0" smtClean="0"/>
              <a:t>   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최근 지속되고 있는 </a:t>
            </a:r>
            <a:r>
              <a:rPr lang="en-US" altLang="ko-KR" sz="2400" dirty="0" smtClean="0"/>
              <a:t>AI</a:t>
            </a:r>
            <a:r>
              <a:rPr lang="en-US" altLang="ko-KR" sz="2400" dirty="0"/>
              <a:t>(</a:t>
            </a:r>
            <a:r>
              <a:rPr lang="ko-KR" altLang="en-US" sz="2400" dirty="0"/>
              <a:t>조류독감</a:t>
            </a:r>
            <a:r>
              <a:rPr lang="en-US" altLang="ko-KR" sz="2400" dirty="0"/>
              <a:t>)·</a:t>
            </a:r>
            <a:r>
              <a:rPr lang="ko-KR" altLang="en-US" sz="2400" dirty="0"/>
              <a:t>구제역</a:t>
            </a:r>
            <a:r>
              <a:rPr lang="en-US" altLang="ko-KR" sz="2400" dirty="0"/>
              <a:t>·</a:t>
            </a:r>
            <a:r>
              <a:rPr lang="ko-KR" altLang="en-US" sz="2400" dirty="0"/>
              <a:t>살충제 계란</a:t>
            </a:r>
            <a:r>
              <a:rPr lang="en-US" altLang="ko-KR" sz="2400" dirty="0" smtClean="0"/>
              <a:t>·</a:t>
            </a:r>
          </a:p>
          <a:p>
            <a:r>
              <a:rPr lang="en-US" altLang="ko-KR" sz="2400" dirty="0"/>
              <a:t> </a:t>
            </a:r>
            <a:r>
              <a:rPr lang="en-US" altLang="ko-KR" sz="2400" dirty="0" smtClean="0"/>
              <a:t>     ASF</a:t>
            </a:r>
            <a:r>
              <a:rPr lang="en-US" altLang="ko-KR" sz="2400" dirty="0"/>
              <a:t>(</a:t>
            </a:r>
            <a:r>
              <a:rPr lang="ko-KR" altLang="en-US" sz="2400" dirty="0"/>
              <a:t>아프리카돼지열병</a:t>
            </a:r>
            <a:r>
              <a:rPr lang="en-US" altLang="ko-KR" sz="2400" dirty="0" smtClean="0"/>
              <a:t>), </a:t>
            </a:r>
            <a:r>
              <a:rPr lang="ko-KR" altLang="en-US" sz="2400" dirty="0" smtClean="0"/>
              <a:t>축산물 항생제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등 </a:t>
            </a:r>
            <a:endParaRPr lang="en-US" altLang="ko-KR" sz="2400" dirty="0" smtClean="0"/>
          </a:p>
          <a:p>
            <a:endParaRPr lang="en-US" altLang="ko-KR" sz="2400" dirty="0"/>
          </a:p>
          <a:p>
            <a:r>
              <a:rPr lang="en-US" altLang="ko-KR" sz="2400" dirty="0" smtClean="0"/>
              <a:t> - </a:t>
            </a:r>
            <a:r>
              <a:rPr lang="ko-KR" altLang="en-US" sz="2400" dirty="0" smtClean="0"/>
              <a:t> ‘코로나</a:t>
            </a:r>
            <a:r>
              <a:rPr lang="en-US" altLang="ko-KR" sz="2400" dirty="0" smtClean="0"/>
              <a:t>19, </a:t>
            </a:r>
            <a:r>
              <a:rPr lang="ko-KR" altLang="en-US" sz="2400" dirty="0" smtClean="0"/>
              <a:t>미세먼지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이상기후</a:t>
            </a:r>
            <a:r>
              <a:rPr lang="en-US" altLang="ko-KR" sz="2400" dirty="0" smtClean="0"/>
              <a:t>‘ </a:t>
            </a:r>
            <a:r>
              <a:rPr lang="ko-KR" altLang="en-US" sz="2400" dirty="0" smtClean="0"/>
              <a:t>등 환경오염 심각성</a:t>
            </a:r>
            <a:endParaRPr lang="en-US" altLang="ko-KR" sz="2400" dirty="0" smtClean="0"/>
          </a:p>
          <a:p>
            <a:r>
              <a:rPr lang="en-US" altLang="ko-KR" sz="2400" dirty="0"/>
              <a:t> </a:t>
            </a:r>
            <a:r>
              <a:rPr lang="en-US" altLang="ko-KR" sz="2400" dirty="0" smtClean="0"/>
              <a:t>    </a:t>
            </a:r>
            <a:r>
              <a:rPr lang="ko-KR" altLang="en-US" sz="2400" b="1" dirty="0" err="1" smtClean="0"/>
              <a:t>지속가능한</a:t>
            </a:r>
            <a:r>
              <a:rPr lang="ko-KR" altLang="en-US" sz="2400" b="1" dirty="0" smtClean="0"/>
              <a:t> 미래에 대한 전 지구적 논의 확산</a:t>
            </a:r>
            <a:endParaRPr lang="en-US" altLang="ko-KR" sz="2400" b="1" dirty="0"/>
          </a:p>
        </p:txBody>
      </p:sp>
    </p:spTree>
    <p:extLst>
      <p:ext uri="{BB962C8B-B14F-4D97-AF65-F5344CB8AC3E}">
        <p14:creationId xmlns:p14="http://schemas.microsoft.com/office/powerpoint/2010/main" xmlns="" val="618139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80021" y="1265109"/>
            <a:ext cx="828680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dirty="0" smtClean="0">
                <a:solidFill>
                  <a:srgbClr val="006666"/>
                </a:solidFill>
              </a:rPr>
              <a:t>●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r>
              <a:rPr kumimoji="0" lang="ko-KR" alt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대체육에</a:t>
            </a:r>
            <a:r>
              <a:rPr kumimoji="0" lang="ko-KR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 대한 용어의 논란 </a:t>
            </a:r>
            <a:endParaRPr lang="en-US" altLang="ko-KR" sz="2800" noProof="0" dirty="0">
              <a:solidFill>
                <a:prstClr val="black"/>
              </a:solidFill>
              <a:latin typeface="HY울릉도B" pitchFamily="18" charset="-127"/>
              <a:ea typeface="HY울릉도B" pitchFamily="18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0" i="0" u="none" strike="noStrike" kern="1200" cap="none" spc="0" normalizeH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 </a:t>
            </a:r>
            <a:r>
              <a:rPr kumimoji="0" lang="en-US" altLang="ko-KR" sz="2400" b="0" i="0" u="none" strike="noStrike" kern="1200" cap="none" spc="0" normalizeH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- </a:t>
            </a:r>
            <a:r>
              <a:rPr kumimoji="0" lang="ko-KR" alt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용어에 대한 사회적</a:t>
            </a:r>
            <a:r>
              <a:rPr lang="en-US" altLang="ko-KR" sz="2400" dirty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2400" dirty="0" smtClean="0">
                <a:solidFill>
                  <a:prstClr val="black"/>
                </a:solidFill>
                <a:latin typeface="+mn-ea"/>
              </a:rPr>
              <a:t>합의 필요</a:t>
            </a:r>
            <a:endParaRPr lang="en-US" altLang="ko-KR" sz="2400" dirty="0" smtClean="0">
              <a:solidFill>
                <a:prstClr val="black"/>
              </a:solidFill>
              <a:latin typeface="+mn-ea"/>
            </a:endParaRPr>
          </a:p>
          <a:p>
            <a:pPr lvl="0"/>
            <a:r>
              <a:rPr lang="en-US" altLang="ko-KR" sz="2400" dirty="0">
                <a:solidFill>
                  <a:prstClr val="black"/>
                </a:solidFill>
                <a:latin typeface="+mn-ea"/>
              </a:rPr>
              <a:t> - 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부정적 용어 보다는 소비자가 정확히 인식할 수       </a:t>
            </a:r>
            <a:endParaRPr kumimoji="0" lang="en-US" altLang="ko-KR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2400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있는 용어 필요</a:t>
            </a:r>
            <a:endParaRPr kumimoji="0" lang="en-US" altLang="ko-KR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   </a:t>
            </a:r>
            <a:r>
              <a:rPr kumimoji="0" lang="en-US" altLang="ko-KR" sz="20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(</a:t>
            </a:r>
            <a:r>
              <a:rPr kumimoji="0" lang="ko-KR" altLang="en-US" sz="20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가짜고기</a:t>
            </a:r>
            <a:r>
              <a:rPr kumimoji="0" lang="en-US" altLang="ko-KR" sz="20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? </a:t>
            </a:r>
            <a:r>
              <a:rPr kumimoji="0" lang="ko-KR" altLang="en-US" sz="20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대체고기</a:t>
            </a:r>
            <a:r>
              <a:rPr lang="en-US" altLang="ko-KR" sz="2000" dirty="0" smtClean="0">
                <a:solidFill>
                  <a:prstClr val="black"/>
                </a:solidFill>
                <a:latin typeface="+mn-ea"/>
              </a:rPr>
              <a:t>? </a:t>
            </a:r>
            <a:r>
              <a:rPr lang="ko-KR" altLang="en-US" sz="2000" dirty="0" smtClean="0">
                <a:solidFill>
                  <a:prstClr val="black"/>
                </a:solidFill>
                <a:latin typeface="+mn-ea"/>
              </a:rPr>
              <a:t>단백질 대체식품</a:t>
            </a:r>
            <a:r>
              <a:rPr lang="en-US" altLang="ko-KR" sz="2000" dirty="0" smtClean="0">
                <a:solidFill>
                  <a:prstClr val="black"/>
                </a:solidFill>
                <a:latin typeface="+mn-ea"/>
              </a:rPr>
              <a:t>?)</a:t>
            </a:r>
            <a:r>
              <a:rPr kumimoji="0" lang="en-US" altLang="ko-KR" sz="20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solidFill>
                  <a:prstClr val="black"/>
                </a:solidFill>
                <a:ea typeface="맑은 고딕"/>
              </a:rPr>
              <a:t>  - </a:t>
            </a:r>
            <a:r>
              <a:rPr lang="ko-KR" altLang="en-US" sz="2400" dirty="0" smtClean="0">
                <a:solidFill>
                  <a:prstClr val="black"/>
                </a:solidFill>
                <a:ea typeface="맑은 고딕"/>
              </a:rPr>
              <a:t>해외 </a:t>
            </a:r>
            <a:r>
              <a:rPr lang="en-US" altLang="ko-KR" sz="2400" dirty="0" smtClean="0">
                <a:solidFill>
                  <a:prstClr val="black"/>
                </a:solidFill>
                <a:ea typeface="맑은 고딕"/>
              </a:rPr>
              <a:t>‘</a:t>
            </a:r>
            <a:r>
              <a:rPr lang="ko-KR" altLang="en-US" sz="2400" dirty="0" smtClean="0">
                <a:solidFill>
                  <a:prstClr val="black"/>
                </a:solidFill>
                <a:ea typeface="맑은 고딕"/>
              </a:rPr>
              <a:t>고기</a:t>
            </a:r>
            <a:r>
              <a:rPr lang="en-US" altLang="ko-KR" sz="2400" dirty="0" smtClean="0">
                <a:solidFill>
                  <a:prstClr val="black"/>
                </a:solidFill>
                <a:ea typeface="맑은 고딕"/>
              </a:rPr>
              <a:t>’</a:t>
            </a:r>
            <a:r>
              <a:rPr lang="ko-KR" altLang="en-US" sz="2400" dirty="0" smtClean="0">
                <a:solidFill>
                  <a:prstClr val="black"/>
                </a:solidFill>
                <a:ea typeface="맑은 고딕"/>
              </a:rPr>
              <a:t> 표현 제한</a:t>
            </a:r>
            <a:endParaRPr lang="en-US" altLang="ko-KR" sz="2400" dirty="0" smtClean="0">
              <a:solidFill>
                <a:prstClr val="black"/>
              </a:solidFill>
              <a:ea typeface="맑은 고딕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6666"/>
                </a:solidFill>
              </a:rPr>
              <a:t>●</a:t>
            </a:r>
            <a:r>
              <a:rPr lang="ko-KR" altLang="en-US" sz="2400" dirty="0" smtClean="0">
                <a:solidFill>
                  <a:prstClr val="black"/>
                </a:solidFill>
                <a:ea typeface="맑은 고딕"/>
              </a:rPr>
              <a:t> </a:t>
            </a:r>
            <a:r>
              <a:rPr lang="ko-KR" altLang="en-US" sz="2800" dirty="0" err="1" smtClean="0">
                <a:solidFill>
                  <a:prstClr val="black"/>
                </a:solidFill>
                <a:latin typeface="HY울릉도B" pitchFamily="18" charset="-127"/>
                <a:ea typeface="HY울릉도B" pitchFamily="18" charset="-127"/>
              </a:rPr>
              <a:t>대체육</a:t>
            </a:r>
            <a:r>
              <a:rPr lang="ko-KR" altLang="en-US" sz="2800" dirty="0" smtClean="0">
                <a:solidFill>
                  <a:prstClr val="black"/>
                </a:solidFill>
                <a:latin typeface="HY울릉도B" pitchFamily="18" charset="-127"/>
                <a:ea typeface="HY울릉도B" pitchFamily="18" charset="-127"/>
              </a:rPr>
              <a:t> 소비자의 다양한 선택권 확대 </a:t>
            </a:r>
            <a:endParaRPr lang="en-US" altLang="ko-KR" sz="2800" dirty="0">
              <a:solidFill>
                <a:prstClr val="black"/>
              </a:solidFill>
              <a:latin typeface="HY울릉도B" pitchFamily="18" charset="-127"/>
              <a:ea typeface="HY울릉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prstClr val="black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2400" dirty="0" smtClean="0">
                <a:solidFill>
                  <a:prstClr val="black"/>
                </a:solidFill>
                <a:latin typeface="+mn-ea"/>
              </a:rPr>
              <a:t>- </a:t>
            </a:r>
            <a:r>
              <a:rPr lang="ko-KR" altLang="en-US" sz="2400" dirty="0" smtClean="0">
                <a:solidFill>
                  <a:prstClr val="black"/>
                </a:solidFill>
                <a:latin typeface="+mn-ea"/>
              </a:rPr>
              <a:t>식품시장에서 </a:t>
            </a:r>
            <a:r>
              <a:rPr lang="ko-KR" altLang="en-US" sz="2400" dirty="0" err="1" smtClean="0">
                <a:solidFill>
                  <a:prstClr val="black"/>
                </a:solidFill>
                <a:latin typeface="+mn-ea"/>
              </a:rPr>
              <a:t>대체육</a:t>
            </a:r>
            <a:r>
              <a:rPr lang="ko-KR" altLang="en-US" sz="2400" dirty="0" smtClean="0">
                <a:solidFill>
                  <a:prstClr val="black"/>
                </a:solidFill>
                <a:latin typeface="+mn-ea"/>
              </a:rPr>
              <a:t> 새로운 식품으로 등장</a:t>
            </a:r>
            <a:endParaRPr lang="en-US" altLang="ko-KR" sz="2400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solidFill>
                  <a:prstClr val="black"/>
                </a:solidFill>
                <a:latin typeface="+mn-ea"/>
              </a:rPr>
              <a:t> - </a:t>
            </a:r>
            <a:r>
              <a:rPr lang="ko-KR" altLang="en-US" sz="2400" dirty="0" smtClean="0">
                <a:solidFill>
                  <a:prstClr val="black"/>
                </a:solidFill>
                <a:latin typeface="+mn-ea"/>
              </a:rPr>
              <a:t>소비자의 필요에 따라 다양한 상품 개발 필요</a:t>
            </a:r>
            <a:r>
              <a:rPr lang="en-US" altLang="ko-KR" sz="24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 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620688"/>
            <a:ext cx="7887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3. </a:t>
            </a:r>
            <a:r>
              <a:rPr kumimoji="0" lang="ko-KR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소비자 관점에서 바라본 </a:t>
            </a:r>
            <a:r>
              <a:rPr kumimoji="0" lang="ko-KR" alt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대체육</a:t>
            </a:r>
            <a:r>
              <a:rPr kumimoji="0" lang="ko-KR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 시장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66"/>
              </a:solidFill>
              <a:effectLst/>
              <a:uLnTx/>
              <a:uFillTx/>
              <a:latin typeface="HY울릉도B" pitchFamily="18" charset="-127"/>
              <a:ea typeface="HY울릉도B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7008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1225689"/>
            <a:ext cx="853589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6666"/>
                </a:solidFill>
              </a:rPr>
              <a:t>●</a:t>
            </a:r>
            <a:r>
              <a:rPr lang="ko-KR" altLang="en-US" sz="2400" dirty="0" smtClean="0">
                <a:solidFill>
                  <a:prstClr val="black"/>
                </a:solidFill>
                <a:ea typeface="맑은 고딕"/>
              </a:rPr>
              <a:t> </a:t>
            </a:r>
            <a:r>
              <a:rPr lang="ko-KR" altLang="en-US" sz="2800" b="1" dirty="0" err="1" smtClean="0"/>
              <a:t>대체육의</a:t>
            </a:r>
            <a:r>
              <a:rPr lang="ko-KR" altLang="en-US" sz="2800" b="1" dirty="0"/>
              <a:t> </a:t>
            </a:r>
            <a:r>
              <a:rPr lang="ko-KR" altLang="en-US" sz="2800" b="1" dirty="0" smtClean="0"/>
              <a:t>위생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안전성 확보 및 제도적 장치 필요</a:t>
            </a:r>
            <a:endParaRPr lang="en-US" altLang="ko-KR" sz="2800" b="1" dirty="0"/>
          </a:p>
          <a:p>
            <a:pPr marL="0" marR="0" lvl="0" indent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0" i="0" u="none" strike="noStrike" kern="1200" cap="none" spc="0" normalizeH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 </a:t>
            </a:r>
            <a:r>
              <a:rPr kumimoji="0" lang="en-US" altLang="ko-KR" sz="2400" i="0" u="none" strike="noStrike" kern="1200" cap="none" spc="0" normalizeH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- </a:t>
            </a:r>
            <a:r>
              <a:rPr kumimoji="0" lang="ko-KR" altLang="en-US" sz="240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식물성 고기의 다양한 첨가물 </a:t>
            </a:r>
            <a:r>
              <a:rPr lang="ko-KR" altLang="en-US" sz="2400" dirty="0">
                <a:solidFill>
                  <a:prstClr val="black"/>
                </a:solidFill>
                <a:latin typeface="+mn-ea"/>
              </a:rPr>
              <a:t>문</a:t>
            </a:r>
            <a:r>
              <a:rPr kumimoji="0" lang="ko-KR" altLang="en-US" sz="240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제</a:t>
            </a:r>
            <a:endParaRPr kumimoji="0" lang="en-US" altLang="ko-KR" sz="240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dirty="0" smtClean="0">
                <a:solidFill>
                  <a:prstClr val="black"/>
                </a:solidFill>
                <a:latin typeface="+mn-ea"/>
              </a:rPr>
              <a:t> - </a:t>
            </a:r>
            <a:r>
              <a:rPr lang="ko-KR" altLang="en-US" sz="2400" dirty="0" err="1" smtClean="0">
                <a:solidFill>
                  <a:prstClr val="black"/>
                </a:solidFill>
                <a:latin typeface="+mn-ea"/>
              </a:rPr>
              <a:t>배양육의</a:t>
            </a:r>
            <a:r>
              <a:rPr lang="ko-KR" altLang="en-US" sz="2400" dirty="0" smtClean="0">
                <a:solidFill>
                  <a:prstClr val="black"/>
                </a:solidFill>
                <a:latin typeface="+mn-ea"/>
              </a:rPr>
              <a:t> 실험실 배양 환경 및 약품 처리</a:t>
            </a:r>
            <a:r>
              <a:rPr lang="en-US" altLang="ko-KR" sz="2400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lang="ko-KR" altLang="en-US" sz="2400" dirty="0" smtClean="0">
                <a:solidFill>
                  <a:prstClr val="black"/>
                </a:solidFill>
                <a:latin typeface="+mn-ea"/>
              </a:rPr>
              <a:t>항생제</a:t>
            </a:r>
            <a:r>
              <a:rPr lang="en-US" altLang="ko-KR" sz="2400" dirty="0" smtClean="0">
                <a:solidFill>
                  <a:prstClr val="black"/>
                </a:solidFill>
                <a:latin typeface="+mn-ea"/>
              </a:rPr>
              <a:t>, GMO)</a:t>
            </a:r>
            <a:r>
              <a:rPr lang="ko-KR" altLang="en-US" sz="2400" dirty="0" smtClean="0">
                <a:solidFill>
                  <a:prstClr val="black"/>
                </a:solidFill>
                <a:latin typeface="+mn-ea"/>
              </a:rPr>
              <a:t> 등 </a:t>
            </a:r>
            <a:endParaRPr lang="en-US" altLang="ko-KR" sz="2400" dirty="0" smtClean="0">
              <a:solidFill>
                <a:prstClr val="black"/>
              </a:solidFill>
              <a:latin typeface="+mn-ea"/>
            </a:endParaRPr>
          </a:p>
          <a:p>
            <a:pPr marL="0" marR="0" lvl="0" indent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 </a:t>
            </a:r>
            <a:r>
              <a:rPr kumimoji="0" lang="en-US" altLang="ko-KR" sz="24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- </a:t>
            </a:r>
            <a:r>
              <a:rPr kumimoji="0" lang="ko-KR" altLang="en-US" sz="24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식품의 안전성은 매우 중요 </a:t>
            </a:r>
            <a:r>
              <a:rPr kumimoji="0" lang="en-US" altLang="ko-KR" sz="24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: </a:t>
            </a:r>
            <a:r>
              <a:rPr kumimoji="0" lang="ko-KR" altLang="en-US" sz="240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대체육의</a:t>
            </a:r>
            <a:r>
              <a:rPr kumimoji="0" lang="ko-KR" altLang="en-US" sz="24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 안전성 확보를 위한       </a:t>
            </a:r>
            <a:endParaRPr kumimoji="0" lang="en-US" altLang="ko-KR" sz="240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2400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sz="24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관리체계 및 제도적 장치 필요 </a:t>
            </a:r>
            <a:endParaRPr kumimoji="0" lang="en-US" altLang="ko-KR" sz="240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dirty="0" smtClean="0">
                <a:solidFill>
                  <a:srgbClr val="006666"/>
                </a:solidFill>
              </a:rPr>
              <a:t>●</a:t>
            </a:r>
            <a:r>
              <a:rPr lang="ko-KR" altLang="en-US" sz="2400" dirty="0" smtClean="0">
                <a:solidFill>
                  <a:prstClr val="black"/>
                </a:solidFill>
              </a:rPr>
              <a:t> </a:t>
            </a:r>
            <a:r>
              <a:rPr lang="ko-KR" altLang="en-US" sz="2800" b="1" dirty="0" smtClean="0">
                <a:solidFill>
                  <a:prstClr val="black"/>
                </a:solidFill>
                <a:ea typeface="맑은 고딕" panose="020B0503020000020004" pitchFamily="50" charset="-127"/>
              </a:rPr>
              <a:t>소비자 대상 올바른 정보 제공에 총력</a:t>
            </a:r>
            <a:endParaRPr lang="en-US" altLang="ko-KR" sz="2800" b="1" dirty="0" smtClean="0">
              <a:solidFill>
                <a:prstClr val="black"/>
              </a:solidFill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dirty="0" smtClean="0">
                <a:solidFill>
                  <a:prstClr val="black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코로나</a:t>
            </a:r>
            <a:r>
              <a:rPr lang="en-US" altLang="ko-KR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19</a:t>
            </a:r>
            <a:r>
              <a:rPr lang="ko-KR" altLang="en-US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계기로 소비 </a:t>
            </a:r>
            <a:r>
              <a:rPr lang="ko-KR" altLang="en-US" sz="24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트렌드</a:t>
            </a:r>
            <a:r>
              <a:rPr lang="ko-KR" altLang="en-US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급변</a:t>
            </a:r>
            <a:endParaRPr lang="en-US" altLang="ko-KR" sz="24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환경에 대한 관심 증가 </a:t>
            </a:r>
            <a:r>
              <a:rPr lang="en-US" altLang="ko-KR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축산업에 대한 부정적 시각 증대</a:t>
            </a:r>
            <a:endParaRPr lang="en-US" altLang="ko-KR" sz="24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24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대체육에</a:t>
            </a:r>
            <a:r>
              <a:rPr lang="ko-KR" altLang="en-US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대한 정확한 정보 제공 급선무</a:t>
            </a:r>
            <a:endParaRPr lang="en-US" altLang="ko-KR" sz="24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축산업에 대한 부정적 인식제고를 통한 </a:t>
            </a:r>
            <a:r>
              <a:rPr lang="ko-KR" altLang="en-US" sz="24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대체육</a:t>
            </a:r>
            <a:r>
              <a:rPr lang="ko-KR" altLang="en-US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산업 성장        </a:t>
            </a:r>
            <a:endParaRPr lang="en-US" altLang="ko-KR" sz="24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보다는 대체육의 특징을 강조하는 측면에서 정확한 </a:t>
            </a:r>
            <a:endParaRPr lang="en-US" altLang="ko-KR" sz="24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정보제공 필요</a:t>
            </a:r>
            <a:r>
              <a:rPr lang="en-US" altLang="ko-KR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육류와의 차이점 등</a:t>
            </a:r>
            <a:r>
              <a:rPr lang="en-US" altLang="ko-KR" sz="2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dirty="0" smtClean="0"/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      </a:t>
            </a:r>
            <a:endParaRPr kumimoji="0" lang="en-US" altLang="ko-KR" sz="240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620688"/>
            <a:ext cx="7887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3. </a:t>
            </a:r>
            <a:r>
              <a:rPr kumimoji="0" lang="ko-KR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소비자 관점에서 바라본 </a:t>
            </a:r>
            <a:r>
              <a:rPr kumimoji="0" lang="ko-KR" alt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대체육</a:t>
            </a:r>
            <a:r>
              <a:rPr kumimoji="0" lang="ko-KR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HY울릉도B" pitchFamily="18" charset="-127"/>
                <a:ea typeface="HY울릉도B" pitchFamily="18" charset="-127"/>
                <a:cs typeface="+mn-cs"/>
              </a:rPr>
              <a:t> 시장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66"/>
              </a:solidFill>
              <a:effectLst/>
              <a:uLnTx/>
              <a:uFillTx/>
              <a:latin typeface="HY울릉도B" pitchFamily="18" charset="-127"/>
              <a:ea typeface="HY울릉도B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3596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</TotalTime>
  <Words>294</Words>
  <Application>Microsoft Office PowerPoint</Application>
  <PresentationFormat>화면 슬라이드 쇼(4:3)</PresentationFormat>
  <Paragraphs>48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슬라이드 1</vt:lpstr>
      <vt:lpstr>슬라이드 2</vt:lpstr>
      <vt:lpstr>슬라이드 3</vt:lpstr>
      <vt:lpstr>슬라이드 4</vt:lpstr>
      <vt:lpstr>슬라이드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Owner</dc:creator>
  <cp:lastModifiedBy>user</cp:lastModifiedBy>
  <cp:revision>67</cp:revision>
  <dcterms:created xsi:type="dcterms:W3CDTF">2019-05-27T02:35:52Z</dcterms:created>
  <dcterms:modified xsi:type="dcterms:W3CDTF">2021-08-24T01:22:05Z</dcterms:modified>
</cp:coreProperties>
</file>